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30"/>
  </p:notesMasterIdLst>
  <p:sldIdLst>
    <p:sldId id="299" r:id="rId5"/>
    <p:sldId id="257" r:id="rId6"/>
    <p:sldId id="284" r:id="rId7"/>
    <p:sldId id="288" r:id="rId8"/>
    <p:sldId id="297" r:id="rId9"/>
    <p:sldId id="260" r:id="rId10"/>
    <p:sldId id="261" r:id="rId11"/>
    <p:sldId id="289" r:id="rId12"/>
    <p:sldId id="290" r:id="rId13"/>
    <p:sldId id="298" r:id="rId14"/>
    <p:sldId id="285" r:id="rId15"/>
    <p:sldId id="262" r:id="rId16"/>
    <p:sldId id="263" r:id="rId17"/>
    <p:sldId id="291" r:id="rId18"/>
    <p:sldId id="292" r:id="rId19"/>
    <p:sldId id="293" r:id="rId20"/>
    <p:sldId id="294" r:id="rId21"/>
    <p:sldId id="295" r:id="rId22"/>
    <p:sldId id="296" r:id="rId23"/>
    <p:sldId id="270" r:id="rId24"/>
    <p:sldId id="276" r:id="rId25"/>
    <p:sldId id="286" r:id="rId26"/>
    <p:sldId id="300" r:id="rId27"/>
    <p:sldId id="301" r:id="rId28"/>
    <p:sldId id="287"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569CE-020E-4B7B-BBDE-C91282F8E2A2}" v="6524" dt="2021-12-26T19:52:22.344"/>
    <p1510:client id="{16684F0A-FBA0-E579-B86B-E7FC7F335ECB}" v="54" dt="2021-12-26T12:22:26.826"/>
    <p1510:client id="{21D9264E-9E01-60C7-D0E1-E1A8D4B96735}" v="13" dt="2021-12-27T09:39:24.376"/>
    <p1510:client id="{63DAA692-A689-32A5-D69F-68F990147CB2}" v="458" dt="2021-12-27T12:36:29.442"/>
    <p1510:client id="{798AEE4D-1850-919E-3E53-A616972D57E1}" v="210" dt="2021-12-27T13:26:56.453"/>
    <p1510:client id="{87A3306C-23F5-1AA7-7647-550CBDBBB430}" v="11" dt="2021-12-27T12:13:13.481"/>
    <p1510:client id="{B4BDC2FC-B603-9389-BCB8-37CC166A9163}" v="600" dt="2021-12-27T07:27:21.997"/>
    <p1510:client id="{BCC1122B-F41F-44C4-B3F9-0E991E9B9DB5}" v="8" dt="2021-12-27T09:12:27.453"/>
    <p1510:client id="{C1732F65-5355-00F6-CE43-8FE8481D2A61}" v="112" dt="2021-12-26T14:29:03.238"/>
    <p1510:client id="{CE65E669-9460-A3D9-44B3-1F0B6BFFEC56}" v="4" dt="2021-12-27T13:10:56.766"/>
    <p1510:client id="{D6A4307E-312B-BF1C-9885-F387FC6C694F}" v="166" dt="2021-12-27T12:09:25.393"/>
    <p1510:client id="{D8285AB8-6345-6364-725E-8F625E778B1E}" v="677" dt="2021-12-27T09:32:32.994"/>
    <p1510:client id="{DC2885CD-158C-35C7-8ACD-8A7B992B4DD7}" v="5" dt="2021-12-26T19:10:44.624"/>
    <p1510:client id="{F192D5A2-D09B-421C-3A70-DDEF16B308CD}" v="2446" dt="2021-12-26T14:40:43.6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57374-C871-4758-AFD3-B62B1EA01262}" type="datetimeFigureOut">
              <a:rPr lang="zh-CN" altLang="en-US" smtClean="0"/>
              <a:t>2021/12/27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D5FFE-134D-4590-989A-5BAE04F53D06}" type="slidenum">
              <a:rPr lang="zh-CN" altLang="en-US" smtClean="0"/>
              <a:t>‹#›</a:t>
            </a:fld>
            <a:endParaRPr lang="zh-CN" altLang="en-US"/>
          </a:p>
        </p:txBody>
      </p:sp>
    </p:spTree>
    <p:extLst>
      <p:ext uri="{BB962C8B-B14F-4D97-AF65-F5344CB8AC3E}">
        <p14:creationId xmlns:p14="http://schemas.microsoft.com/office/powerpoint/2010/main" val="1621280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84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8555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26215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D32B03-5A5F-45C1-9DF4-603C23D2DE93}"/>
              </a:ext>
            </a:extLst>
          </p:cNvPr>
          <p:cNvSpPr>
            <a:spLocks noGrp="1"/>
          </p:cNvSpPr>
          <p:nvPr>
            <p:ph type="pic" sz="quarter" idx="10"/>
          </p:nvPr>
        </p:nvSpPr>
        <p:spPr>
          <a:xfrm>
            <a:off x="0" y="0"/>
            <a:ext cx="9144000" cy="5143500"/>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5"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1232128" y="1185222"/>
            <a:ext cx="1689666" cy="3000375"/>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Tree>
    <p:extLst>
      <p:ext uri="{BB962C8B-B14F-4D97-AF65-F5344CB8AC3E}">
        <p14:creationId xmlns:p14="http://schemas.microsoft.com/office/powerpoint/2010/main" val="367482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Donut 5"/>
          <p:cNvSpPr/>
          <p:nvPr userDrawn="1"/>
        </p:nvSpPr>
        <p:spPr>
          <a:xfrm>
            <a:off x="8096535" y="1709382"/>
            <a:ext cx="890516" cy="890516"/>
          </a:xfrm>
          <a:prstGeom prst="donut">
            <a:avLst>
              <a:gd name="adj" fmla="val 14655"/>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5" name="Freeform: Shape 40">
            <a:extLst>
              <a:ext uri="{FF2B5EF4-FFF2-40B4-BE49-F238E27FC236}">
                <a16:creationId xmlns:a16="http://schemas.microsoft.com/office/drawing/2014/main" id="{BE3F2F98-E42C-4413-B716-8B8D271FEA92}"/>
              </a:ext>
            </a:extLst>
          </p:cNvPr>
          <p:cNvSpPr>
            <a:spLocks/>
          </p:cNvSpPr>
          <p:nvPr userDrawn="1"/>
        </p:nvSpPr>
        <p:spPr bwMode="auto">
          <a:xfrm flipH="1">
            <a:off x="-1" y="2548720"/>
            <a:ext cx="5957248" cy="2594780"/>
          </a:xfrm>
          <a:custGeom>
            <a:avLst/>
            <a:gdLst>
              <a:gd name="connsiteX0" fmla="*/ 4218316 w 4919049"/>
              <a:gd name="connsiteY0" fmla="*/ 7 h 4462891"/>
              <a:gd name="connsiteX1" fmla="*/ 3738209 w 4919049"/>
              <a:gd name="connsiteY1" fmla="*/ 54233 h 4462891"/>
              <a:gd name="connsiteX2" fmla="*/ 2085748 w 4919049"/>
              <a:gd name="connsiteY2" fmla="*/ 1080072 h 4462891"/>
              <a:gd name="connsiteX3" fmla="*/ 1128214 w 4919049"/>
              <a:gd name="connsiteY3" fmla="*/ 2975298 h 4462891"/>
              <a:gd name="connsiteX4" fmla="*/ 22147 w 4919049"/>
              <a:gd name="connsiteY4" fmla="*/ 4449373 h 4462891"/>
              <a:gd name="connsiteX5" fmla="*/ 0 w 4919049"/>
              <a:gd name="connsiteY5" fmla="*/ 4462891 h 4462891"/>
              <a:gd name="connsiteX6" fmla="*/ 4919049 w 4919049"/>
              <a:gd name="connsiteY6" fmla="*/ 4462891 h 4462891"/>
              <a:gd name="connsiteX7" fmla="*/ 4919049 w 4919049"/>
              <a:gd name="connsiteY7" fmla="*/ 4270508 h 4462891"/>
              <a:gd name="connsiteX8" fmla="*/ 4919049 w 4919049"/>
              <a:gd name="connsiteY8" fmla="*/ 182240 h 4462891"/>
              <a:gd name="connsiteX9" fmla="*/ 4690384 w 4919049"/>
              <a:gd name="connsiteY9" fmla="*/ 73790 h 4462891"/>
              <a:gd name="connsiteX10" fmla="*/ 4218316 w 4919049"/>
              <a:gd name="connsiteY10" fmla="*/ 7 h 446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19049" h="4462891">
                <a:moveTo>
                  <a:pt x="4218316" y="7"/>
                </a:moveTo>
                <a:cubicBezTo>
                  <a:pt x="4057536" y="-437"/>
                  <a:pt x="3895416" y="20453"/>
                  <a:pt x="3738209" y="54233"/>
                </a:cubicBezTo>
                <a:cubicBezTo>
                  <a:pt x="3091516" y="196464"/>
                  <a:pt x="2498417" y="564486"/>
                  <a:pt x="2085748" y="1080072"/>
                </a:cubicBezTo>
                <a:cubicBezTo>
                  <a:pt x="1642710" y="1634773"/>
                  <a:pt x="1419404" y="2328148"/>
                  <a:pt x="1128214" y="2975298"/>
                </a:cubicBezTo>
                <a:cubicBezTo>
                  <a:pt x="874986" y="3543110"/>
                  <a:pt x="534222" y="4112283"/>
                  <a:pt x="22147" y="4449373"/>
                </a:cubicBezTo>
                <a:lnTo>
                  <a:pt x="0" y="4462891"/>
                </a:lnTo>
                <a:lnTo>
                  <a:pt x="4919049" y="4462891"/>
                </a:lnTo>
                <a:lnTo>
                  <a:pt x="4919049" y="4270508"/>
                </a:lnTo>
                <a:cubicBezTo>
                  <a:pt x="4919049" y="182240"/>
                  <a:pt x="4919049" y="182240"/>
                  <a:pt x="4919049" y="182240"/>
                </a:cubicBezTo>
                <a:cubicBezTo>
                  <a:pt x="4845805" y="137794"/>
                  <a:pt x="4768987" y="100458"/>
                  <a:pt x="4690384" y="73790"/>
                </a:cubicBezTo>
                <a:cubicBezTo>
                  <a:pt x="4538536" y="22231"/>
                  <a:pt x="4379096" y="452"/>
                  <a:pt x="4218316" y="7"/>
                </a:cubicBezTo>
                <a:close/>
              </a:path>
            </a:pathLst>
          </a:custGeom>
          <a:gradFill>
            <a:gsLst>
              <a:gs pos="0">
                <a:schemeClr val="accent1"/>
              </a:gs>
              <a:gs pos="100000">
                <a:schemeClr val="accent2"/>
              </a:gs>
            </a:gsLst>
            <a:lin ang="5400000" scaled="1"/>
          </a:gradFill>
          <a:ln>
            <a:noFill/>
          </a:ln>
          <a:effectLst/>
        </p:spPr>
        <p:txBody>
          <a:bodyPr vert="horz" wrap="square" lIns="68580" tIns="34290" rIns="68580" bIns="34290" numCol="1" anchor="t" anchorCtr="0" compatLnSpc="1">
            <a:prstTxWarp prst="textNoShape">
              <a:avLst/>
            </a:prstTxWarp>
            <a:noAutofit/>
          </a:bodyPr>
          <a:lstStyle/>
          <a:p>
            <a:endParaRPr lang="en-ID" sz="1013"/>
          </a:p>
        </p:txBody>
      </p:sp>
      <p:sp>
        <p:nvSpPr>
          <p:cNvPr id="2" name="Rectangle 1"/>
          <p:cNvSpPr/>
          <p:nvPr userDrawn="1"/>
        </p:nvSpPr>
        <p:spPr>
          <a:xfrm>
            <a:off x="446184" y="520546"/>
            <a:ext cx="8246126" cy="4096025"/>
          </a:xfrm>
          <a:prstGeom prst="rect">
            <a:avLst/>
          </a:prstGeom>
          <a:solidFill>
            <a:schemeClr val="bg1"/>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1162383" y="1206370"/>
            <a:ext cx="2716993" cy="2734421"/>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9" name="Frame 8"/>
          <p:cNvSpPr/>
          <p:nvPr userDrawn="1"/>
        </p:nvSpPr>
        <p:spPr>
          <a:xfrm rot="19833765">
            <a:off x="4632751" y="4131319"/>
            <a:ext cx="222155" cy="222155"/>
          </a:xfrm>
          <a:prstGeom prst="frame">
            <a:avLst>
              <a:gd name="adj1" fmla="val 1899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397989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 grpId="0" animBg="1"/>
      <p:bldP spid="8" grpId="0" animBg="1"/>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Flowchart: Manual Input 1"/>
          <p:cNvSpPr/>
          <p:nvPr userDrawn="1"/>
        </p:nvSpPr>
        <p:spPr>
          <a:xfrm rot="16200000">
            <a:off x="4633415" y="632915"/>
            <a:ext cx="5143500" cy="3877670"/>
          </a:xfrm>
          <a:prstGeom prst="flowChartManualInpu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4578804" y="1203881"/>
            <a:ext cx="2716993" cy="3427169"/>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8" name="Freeform 7"/>
          <p:cNvSpPr/>
          <p:nvPr userDrawn="1"/>
        </p:nvSpPr>
        <p:spPr>
          <a:xfrm flipH="1" flipV="1">
            <a:off x="7953232" y="0"/>
            <a:ext cx="1175885" cy="783904"/>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Multiply 8"/>
          <p:cNvSpPr/>
          <p:nvPr userDrawn="1"/>
        </p:nvSpPr>
        <p:spPr>
          <a:xfrm>
            <a:off x="7953232" y="3622348"/>
            <a:ext cx="385122" cy="38512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Frame 9"/>
          <p:cNvSpPr/>
          <p:nvPr userDrawn="1"/>
        </p:nvSpPr>
        <p:spPr>
          <a:xfrm rot="19833765">
            <a:off x="487243" y="599961"/>
            <a:ext cx="222155" cy="222155"/>
          </a:xfrm>
          <a:prstGeom prst="frame">
            <a:avLst>
              <a:gd name="adj1" fmla="val 1899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372678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3" name="Freeform 12"/>
          <p:cNvSpPr/>
          <p:nvPr userDrawn="1"/>
        </p:nvSpPr>
        <p:spPr>
          <a:xfrm>
            <a:off x="1842449" y="0"/>
            <a:ext cx="4821072" cy="3961264"/>
          </a:xfrm>
          <a:custGeom>
            <a:avLst/>
            <a:gdLst>
              <a:gd name="connsiteX0" fmla="*/ 755022 w 6428096"/>
              <a:gd name="connsiteY0" fmla="*/ 0 h 5281685"/>
              <a:gd name="connsiteX1" fmla="*/ 5673075 w 6428096"/>
              <a:gd name="connsiteY1" fmla="*/ 0 h 5281685"/>
              <a:gd name="connsiteX2" fmla="*/ 5694164 w 6428096"/>
              <a:gd name="connsiteY2" fmla="*/ 23204 h 5281685"/>
              <a:gd name="connsiteX3" fmla="*/ 6428096 w 6428096"/>
              <a:gd name="connsiteY3" fmla="*/ 2067637 h 5281685"/>
              <a:gd name="connsiteX4" fmla="*/ 3214048 w 6428096"/>
              <a:gd name="connsiteY4" fmla="*/ 5281685 h 5281685"/>
              <a:gd name="connsiteX5" fmla="*/ 0 w 6428096"/>
              <a:gd name="connsiteY5" fmla="*/ 2067637 h 5281685"/>
              <a:gd name="connsiteX6" fmla="*/ 733933 w 6428096"/>
              <a:gd name="connsiteY6" fmla="*/ 23204 h 528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8096" h="5281685">
                <a:moveTo>
                  <a:pt x="755022" y="0"/>
                </a:moveTo>
                <a:lnTo>
                  <a:pt x="5673075" y="0"/>
                </a:lnTo>
                <a:lnTo>
                  <a:pt x="5694164" y="23204"/>
                </a:lnTo>
                <a:cubicBezTo>
                  <a:pt x="6152667" y="578781"/>
                  <a:pt x="6428096" y="1291044"/>
                  <a:pt x="6428096" y="2067637"/>
                </a:cubicBezTo>
                <a:cubicBezTo>
                  <a:pt x="6428096" y="3842707"/>
                  <a:pt x="4989118" y="5281685"/>
                  <a:pt x="3214048" y="5281685"/>
                </a:cubicBezTo>
                <a:cubicBezTo>
                  <a:pt x="1438978" y="5281685"/>
                  <a:pt x="0" y="3842707"/>
                  <a:pt x="0" y="2067637"/>
                </a:cubicBezTo>
                <a:cubicBezTo>
                  <a:pt x="0" y="1291044"/>
                  <a:pt x="275430" y="578781"/>
                  <a:pt x="733933" y="2320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Freeform 6"/>
          <p:cNvSpPr/>
          <p:nvPr userDrawn="1"/>
        </p:nvSpPr>
        <p:spPr>
          <a:xfrm>
            <a:off x="0" y="1873155"/>
            <a:ext cx="5517107" cy="3270346"/>
          </a:xfrm>
          <a:custGeom>
            <a:avLst/>
            <a:gdLst>
              <a:gd name="connsiteX0" fmla="*/ 2658120 w 7022210"/>
              <a:gd name="connsiteY0" fmla="*/ 0 h 4360460"/>
              <a:gd name="connsiteX1" fmla="*/ 7022210 w 7022210"/>
              <a:gd name="connsiteY1" fmla="*/ 2900149 h 4360460"/>
              <a:gd name="connsiteX2" fmla="*/ 6495488 w 7022210"/>
              <a:gd name="connsiteY2" fmla="*/ 4282532 h 4360460"/>
              <a:gd name="connsiteX3" fmla="*/ 6424248 w 7022210"/>
              <a:gd name="connsiteY3" fmla="*/ 4360460 h 4360460"/>
              <a:gd name="connsiteX4" fmla="*/ 0 w 7022210"/>
              <a:gd name="connsiteY4" fmla="*/ 4360460 h 4360460"/>
              <a:gd name="connsiteX5" fmla="*/ 0 w 7022210"/>
              <a:gd name="connsiteY5" fmla="*/ 603691 h 4360460"/>
              <a:gd name="connsiteX6" fmla="*/ 218116 w 7022210"/>
              <a:gd name="connsiteY6" fmla="*/ 495300 h 4360460"/>
              <a:gd name="connsiteX7" fmla="*/ 2658120 w 7022210"/>
              <a:gd name="connsiteY7" fmla="*/ 0 h 436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10" h="4360460">
                <a:moveTo>
                  <a:pt x="2658120" y="0"/>
                </a:moveTo>
                <a:cubicBezTo>
                  <a:pt x="5068340" y="0"/>
                  <a:pt x="7022210" y="1298441"/>
                  <a:pt x="7022210" y="2900149"/>
                </a:cubicBezTo>
                <a:cubicBezTo>
                  <a:pt x="7022210" y="3400683"/>
                  <a:pt x="6831403" y="3871601"/>
                  <a:pt x="6495488" y="4282532"/>
                </a:cubicBezTo>
                <a:lnTo>
                  <a:pt x="6424248" y="4360460"/>
                </a:lnTo>
                <a:lnTo>
                  <a:pt x="0" y="4360460"/>
                </a:lnTo>
                <a:lnTo>
                  <a:pt x="0" y="603691"/>
                </a:lnTo>
                <a:lnTo>
                  <a:pt x="218116" y="495300"/>
                </a:lnTo>
                <a:cubicBezTo>
                  <a:pt x="914629" y="182594"/>
                  <a:pt x="1754288" y="0"/>
                  <a:pt x="2658120" y="0"/>
                </a:cubicBezTo>
                <a:close/>
              </a:path>
            </a:pathLst>
          </a:cu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Picture Placeholder 9"/>
          <p:cNvSpPr>
            <a:spLocks noGrp="1"/>
          </p:cNvSpPr>
          <p:nvPr>
            <p:ph type="pic" sz="quarter" idx="10"/>
          </p:nvPr>
        </p:nvSpPr>
        <p:spPr>
          <a:xfrm>
            <a:off x="-1" y="1881417"/>
            <a:ext cx="5266658" cy="3270345"/>
          </a:xfrm>
          <a:custGeom>
            <a:avLst/>
            <a:gdLst>
              <a:gd name="connsiteX0" fmla="*/ 2658120 w 7022210"/>
              <a:gd name="connsiteY0" fmla="*/ 0 h 4360460"/>
              <a:gd name="connsiteX1" fmla="*/ 7022210 w 7022210"/>
              <a:gd name="connsiteY1" fmla="*/ 2900149 h 4360460"/>
              <a:gd name="connsiteX2" fmla="*/ 6495488 w 7022210"/>
              <a:gd name="connsiteY2" fmla="*/ 4282532 h 4360460"/>
              <a:gd name="connsiteX3" fmla="*/ 6424248 w 7022210"/>
              <a:gd name="connsiteY3" fmla="*/ 4360460 h 4360460"/>
              <a:gd name="connsiteX4" fmla="*/ 0 w 7022210"/>
              <a:gd name="connsiteY4" fmla="*/ 4360460 h 4360460"/>
              <a:gd name="connsiteX5" fmla="*/ 0 w 7022210"/>
              <a:gd name="connsiteY5" fmla="*/ 603691 h 4360460"/>
              <a:gd name="connsiteX6" fmla="*/ 218116 w 7022210"/>
              <a:gd name="connsiteY6" fmla="*/ 495300 h 4360460"/>
              <a:gd name="connsiteX7" fmla="*/ 2658120 w 7022210"/>
              <a:gd name="connsiteY7" fmla="*/ 0 h 436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10" h="4360460">
                <a:moveTo>
                  <a:pt x="2658120" y="0"/>
                </a:moveTo>
                <a:cubicBezTo>
                  <a:pt x="5068340" y="0"/>
                  <a:pt x="7022210" y="1298441"/>
                  <a:pt x="7022210" y="2900149"/>
                </a:cubicBezTo>
                <a:cubicBezTo>
                  <a:pt x="7022210" y="3400683"/>
                  <a:pt x="6831403" y="3871601"/>
                  <a:pt x="6495488" y="4282532"/>
                </a:cubicBezTo>
                <a:lnTo>
                  <a:pt x="6424248" y="4360460"/>
                </a:lnTo>
                <a:lnTo>
                  <a:pt x="0" y="4360460"/>
                </a:lnTo>
                <a:lnTo>
                  <a:pt x="0" y="603691"/>
                </a:lnTo>
                <a:lnTo>
                  <a:pt x="218116" y="495300"/>
                </a:lnTo>
                <a:cubicBezTo>
                  <a:pt x="914629" y="182594"/>
                  <a:pt x="1754288" y="0"/>
                  <a:pt x="2658120" y="0"/>
                </a:cubicBezTo>
                <a:close/>
              </a:path>
            </a:pathLst>
          </a:custGeom>
          <a:solidFill>
            <a:schemeClr val="bg1">
              <a:lumMod val="95000"/>
            </a:schemeClr>
          </a:solidFill>
        </p:spPr>
        <p:txBody>
          <a:bodyPr wrap="square">
            <a:noAutofit/>
          </a:bodyPr>
          <a:lstStyle/>
          <a:p>
            <a:endParaRPr lang="en-US"/>
          </a:p>
        </p:txBody>
      </p:sp>
      <p:sp>
        <p:nvSpPr>
          <p:cNvPr id="15" name="Freeform 14"/>
          <p:cNvSpPr/>
          <p:nvPr userDrawn="1"/>
        </p:nvSpPr>
        <p:spPr>
          <a:xfrm flipH="1">
            <a:off x="7343730" y="3943349"/>
            <a:ext cx="1800270" cy="1200150"/>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Frame 15"/>
          <p:cNvSpPr/>
          <p:nvPr userDrawn="1"/>
        </p:nvSpPr>
        <p:spPr>
          <a:xfrm rot="19833765">
            <a:off x="1202490" y="522844"/>
            <a:ext cx="222155" cy="222155"/>
          </a:xfrm>
          <a:prstGeom prst="frame">
            <a:avLst>
              <a:gd name="adj1" fmla="val 1899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7" name="Multiply 16"/>
          <p:cNvSpPr/>
          <p:nvPr userDrawn="1"/>
        </p:nvSpPr>
        <p:spPr>
          <a:xfrm>
            <a:off x="8475263" y="1683791"/>
            <a:ext cx="261014" cy="261014"/>
          </a:xfrm>
          <a:prstGeom prst="mathMultiply">
            <a:avLst>
              <a:gd name="adj1" fmla="val 161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4042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10" grpId="0" animBg="1"/>
      <p:bldP spid="15" grpId="0" animBg="1"/>
      <p:bldP spid="16" grpId="0" animBg="1"/>
      <p:bldP spid="17"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Freeform: Shape 30">
            <a:extLst>
              <a:ext uri="{FF2B5EF4-FFF2-40B4-BE49-F238E27FC236}">
                <a16:creationId xmlns:a16="http://schemas.microsoft.com/office/drawing/2014/main" id="{C19F9219-6447-4813-AD2C-7AFDEDF3251A}"/>
              </a:ext>
            </a:extLst>
          </p:cNvPr>
          <p:cNvSpPr/>
          <p:nvPr userDrawn="1"/>
        </p:nvSpPr>
        <p:spPr>
          <a:xfrm>
            <a:off x="0" y="0"/>
            <a:ext cx="9144000" cy="2548720"/>
          </a:xfrm>
          <a:custGeom>
            <a:avLst/>
            <a:gdLst>
              <a:gd name="connsiteX0" fmla="*/ 0 w 12192000"/>
              <a:gd name="connsiteY0" fmla="*/ 0 h 3429496"/>
              <a:gd name="connsiteX1" fmla="*/ 12192000 w 12192000"/>
              <a:gd name="connsiteY1" fmla="*/ 0 h 3429496"/>
              <a:gd name="connsiteX2" fmla="*/ 12192000 w 12192000"/>
              <a:gd name="connsiteY2" fmla="*/ 2603426 h 3429496"/>
              <a:gd name="connsiteX3" fmla="*/ 12051209 w 12192000"/>
              <a:gd name="connsiteY3" fmla="*/ 2604344 h 3429496"/>
              <a:gd name="connsiteX4" fmla="*/ 11658600 w 12192000"/>
              <a:gd name="connsiteY4" fmla="*/ 2590800 h 3429496"/>
              <a:gd name="connsiteX5" fmla="*/ 10401300 w 12192000"/>
              <a:gd name="connsiteY5" fmla="*/ 2362200 h 3429496"/>
              <a:gd name="connsiteX6" fmla="*/ 8515350 w 12192000"/>
              <a:gd name="connsiteY6" fmla="*/ 3067050 h 3429496"/>
              <a:gd name="connsiteX7" fmla="*/ 5753101 w 12192000"/>
              <a:gd name="connsiteY7" fmla="*/ 2438400 h 3429496"/>
              <a:gd name="connsiteX8" fmla="*/ 2000250 w 12192000"/>
              <a:gd name="connsiteY8" fmla="*/ 3409950 h 3429496"/>
              <a:gd name="connsiteX9" fmla="*/ 83437 w 12192000"/>
              <a:gd name="connsiteY9" fmla="*/ 2118959 h 3429496"/>
              <a:gd name="connsiteX10" fmla="*/ 0 w 12192000"/>
              <a:gd name="connsiteY10" fmla="*/ 2034748 h 342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429496">
                <a:moveTo>
                  <a:pt x="0" y="0"/>
                </a:moveTo>
                <a:lnTo>
                  <a:pt x="12192000" y="0"/>
                </a:lnTo>
                <a:lnTo>
                  <a:pt x="12192000" y="2603426"/>
                </a:lnTo>
                <a:lnTo>
                  <a:pt x="12051209" y="2604344"/>
                </a:lnTo>
                <a:cubicBezTo>
                  <a:pt x="11909425" y="2602111"/>
                  <a:pt x="11774487" y="2597150"/>
                  <a:pt x="11658600" y="2590800"/>
                </a:cubicBezTo>
                <a:cubicBezTo>
                  <a:pt x="11195050" y="2565400"/>
                  <a:pt x="10925175" y="2282825"/>
                  <a:pt x="10401300" y="2362200"/>
                </a:cubicBezTo>
                <a:cubicBezTo>
                  <a:pt x="9877425" y="2441575"/>
                  <a:pt x="9290050" y="3054350"/>
                  <a:pt x="8515350" y="3067050"/>
                </a:cubicBezTo>
                <a:cubicBezTo>
                  <a:pt x="7740650" y="3079750"/>
                  <a:pt x="6838950" y="2381250"/>
                  <a:pt x="5753101" y="2438400"/>
                </a:cubicBezTo>
                <a:cubicBezTo>
                  <a:pt x="4667250" y="2495550"/>
                  <a:pt x="3073400" y="3587750"/>
                  <a:pt x="2000250" y="3409950"/>
                </a:cubicBezTo>
                <a:cubicBezTo>
                  <a:pt x="1329532" y="3298825"/>
                  <a:pt x="627807" y="2663081"/>
                  <a:pt x="83437" y="2118959"/>
                </a:cubicBezTo>
                <a:lnTo>
                  <a:pt x="0" y="2034748"/>
                </a:ln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Donut 8"/>
          <p:cNvSpPr/>
          <p:nvPr userDrawn="1"/>
        </p:nvSpPr>
        <p:spPr>
          <a:xfrm>
            <a:off x="2486389" y="804211"/>
            <a:ext cx="861641" cy="861641"/>
          </a:xfrm>
          <a:prstGeom prst="donut">
            <a:avLst>
              <a:gd name="adj" fmla="val 17021"/>
            </a:avLst>
          </a:prstGeom>
          <a:solidFill>
            <a:schemeClr val="accent1">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7"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1148385" y="1203881"/>
            <a:ext cx="6858000" cy="2051603"/>
          </a:xfrm>
          <a:prstGeom prst="rect">
            <a:avLst/>
          </a:prstGeom>
          <a:solidFill>
            <a:schemeClr val="bg1">
              <a:lumMod val="95000"/>
            </a:schemeClr>
          </a:solidFill>
          <a:effectLst>
            <a:outerShdw blurRad="177800" dist="114300" dir="16200000" rotWithShape="0">
              <a:prstClr val="black">
                <a:alpha val="25000"/>
              </a:prstClr>
            </a:outerShdw>
          </a:effectLst>
        </p:spPr>
        <p:txBody>
          <a:bodyPr/>
          <a:lstStyle>
            <a:lvl1pPr>
              <a:defRPr sz="2100">
                <a:latin typeface="Lato" panose="020F0502020204030203" pitchFamily="34" charset="0"/>
              </a:defRPr>
            </a:lvl1pPr>
          </a:lstStyle>
          <a:p>
            <a:endParaRPr lang="en-ID"/>
          </a:p>
        </p:txBody>
      </p:sp>
      <p:sp>
        <p:nvSpPr>
          <p:cNvPr id="10" name="Frame 9"/>
          <p:cNvSpPr/>
          <p:nvPr userDrawn="1"/>
        </p:nvSpPr>
        <p:spPr>
          <a:xfrm rot="19833765">
            <a:off x="5305836" y="541806"/>
            <a:ext cx="222155" cy="222155"/>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1" name="Multiply 10"/>
          <p:cNvSpPr/>
          <p:nvPr userDrawn="1"/>
        </p:nvSpPr>
        <p:spPr>
          <a:xfrm>
            <a:off x="8014648" y="4328619"/>
            <a:ext cx="385122" cy="38512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Freeform 12"/>
          <p:cNvSpPr/>
          <p:nvPr userDrawn="1"/>
        </p:nvSpPr>
        <p:spPr>
          <a:xfrm>
            <a:off x="7163155" y="0"/>
            <a:ext cx="1044054" cy="522027"/>
          </a:xfrm>
          <a:custGeom>
            <a:avLst/>
            <a:gdLst>
              <a:gd name="connsiteX0" fmla="*/ 0 w 1392072"/>
              <a:gd name="connsiteY0" fmla="*/ 0 h 696036"/>
              <a:gd name="connsiteX1" fmla="*/ 349340 w 1392072"/>
              <a:gd name="connsiteY1" fmla="*/ 0 h 696036"/>
              <a:gd name="connsiteX2" fmla="*/ 696036 w 1392072"/>
              <a:gd name="connsiteY2" fmla="*/ 346696 h 696036"/>
              <a:gd name="connsiteX3" fmla="*/ 1042732 w 1392072"/>
              <a:gd name="connsiteY3" fmla="*/ 0 h 696036"/>
              <a:gd name="connsiteX4" fmla="*/ 1392072 w 1392072"/>
              <a:gd name="connsiteY4" fmla="*/ 0 h 696036"/>
              <a:gd name="connsiteX5" fmla="*/ 696036 w 1392072"/>
              <a:gd name="connsiteY5" fmla="*/ 696036 h 696036"/>
              <a:gd name="connsiteX6" fmla="*/ 0 w 1392072"/>
              <a:gd name="connsiteY6" fmla="*/ 0 h 69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2072" h="696036">
                <a:moveTo>
                  <a:pt x="0" y="0"/>
                </a:moveTo>
                <a:lnTo>
                  <a:pt x="349340" y="0"/>
                </a:lnTo>
                <a:cubicBezTo>
                  <a:pt x="349340" y="191475"/>
                  <a:pt x="504561" y="346696"/>
                  <a:pt x="696036" y="346696"/>
                </a:cubicBezTo>
                <a:cubicBezTo>
                  <a:pt x="887511" y="346696"/>
                  <a:pt x="1042732" y="191475"/>
                  <a:pt x="1042732" y="0"/>
                </a:cubicBezTo>
                <a:lnTo>
                  <a:pt x="1392072" y="0"/>
                </a:lnTo>
                <a:cubicBezTo>
                  <a:pt x="1392072" y="384410"/>
                  <a:pt x="1080446" y="696036"/>
                  <a:pt x="696036" y="696036"/>
                </a:cubicBezTo>
                <a:cubicBezTo>
                  <a:pt x="311626" y="696036"/>
                  <a:pt x="0" y="384410"/>
                  <a:pt x="0" y="0"/>
                </a:cubicBezTo>
                <a:close/>
              </a:path>
            </a:pathLst>
          </a:custGeom>
          <a:solidFill>
            <a:schemeClr val="accent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Isosceles Triangle 13"/>
          <p:cNvSpPr/>
          <p:nvPr userDrawn="1"/>
        </p:nvSpPr>
        <p:spPr>
          <a:xfrm rot="1420415">
            <a:off x="594737" y="1462857"/>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212290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2000"/>
                            </p:stCondLst>
                            <p:childTnLst>
                              <p:par>
                                <p:cTn id="24" presetID="22" presetClass="entr" presetSubtype="2"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P spid="11" grpId="0" animBg="1"/>
      <p:bldP spid="13" grpId="0" animBg="1"/>
      <p:bldP spid="1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Freeform: Shape 11">
            <a:extLst>
              <a:ext uri="{FF2B5EF4-FFF2-40B4-BE49-F238E27FC236}">
                <a16:creationId xmlns:a16="http://schemas.microsoft.com/office/drawing/2014/main" id="{D687C1B2-5EE6-4997-83D5-744B368B9061}"/>
              </a:ext>
            </a:extLst>
          </p:cNvPr>
          <p:cNvSpPr/>
          <p:nvPr userDrawn="1"/>
        </p:nvSpPr>
        <p:spPr>
          <a:xfrm rot="10800000" flipH="1">
            <a:off x="5240740" y="0"/>
            <a:ext cx="3903260" cy="5143500"/>
          </a:xfrm>
          <a:custGeom>
            <a:avLst/>
            <a:gdLst>
              <a:gd name="connsiteX0" fmla="*/ 4160343 w 4160343"/>
              <a:gd name="connsiteY0" fmla="*/ 0 h 6858000"/>
              <a:gd name="connsiteX1" fmla="*/ 449304 w 4160343"/>
              <a:gd name="connsiteY1" fmla="*/ 0 h 6858000"/>
              <a:gd name="connsiteX2" fmla="*/ 388201 w 4160343"/>
              <a:gd name="connsiteY2" fmla="*/ 79046 h 6858000"/>
              <a:gd name="connsiteX3" fmla="*/ 45343 w 4160343"/>
              <a:gd name="connsiteY3" fmla="*/ 1257300 h 6858000"/>
              <a:gd name="connsiteX4" fmla="*/ 2171241 w 4160343"/>
              <a:gd name="connsiteY4" fmla="*/ 3676650 h 6858000"/>
              <a:gd name="connsiteX5" fmla="*/ 1420924 w 4160343"/>
              <a:gd name="connsiteY5" fmla="*/ 6324600 h 6858000"/>
              <a:gd name="connsiteX6" fmla="*/ 1449341 w 4160343"/>
              <a:gd name="connsiteY6" fmla="*/ 6728327 h 6858000"/>
              <a:gd name="connsiteX7" fmla="*/ 1475910 w 4160343"/>
              <a:gd name="connsiteY7" fmla="*/ 6858000 h 6858000"/>
              <a:gd name="connsiteX8" fmla="*/ 4160343 w 4160343"/>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0343" h="6858000">
                <a:moveTo>
                  <a:pt x="4160343" y="0"/>
                </a:moveTo>
                <a:lnTo>
                  <a:pt x="449304" y="0"/>
                </a:lnTo>
                <a:lnTo>
                  <a:pt x="388201" y="79046"/>
                </a:lnTo>
                <a:cubicBezTo>
                  <a:pt x="144670" y="406995"/>
                  <a:pt x="-104460" y="834628"/>
                  <a:pt x="45343" y="1257300"/>
                </a:cubicBezTo>
                <a:cubicBezTo>
                  <a:pt x="285028" y="1933575"/>
                  <a:pt x="1941978" y="2832100"/>
                  <a:pt x="2171241" y="3676650"/>
                </a:cubicBezTo>
                <a:cubicBezTo>
                  <a:pt x="2400505" y="4521200"/>
                  <a:pt x="1452187" y="5597525"/>
                  <a:pt x="1420924" y="6324600"/>
                </a:cubicBezTo>
                <a:cubicBezTo>
                  <a:pt x="1415063" y="6460927"/>
                  <a:pt x="1426298" y="6596360"/>
                  <a:pt x="1449341" y="6728327"/>
                </a:cubicBezTo>
                <a:lnTo>
                  <a:pt x="1475910" y="6858000"/>
                </a:lnTo>
                <a:lnTo>
                  <a:pt x="4160343" y="6858000"/>
                </a:ln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sp>
        <p:nvSpPr>
          <p:cNvPr id="8"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3203812" y="2589664"/>
            <a:ext cx="4790364" cy="2024861"/>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9" name="Frame 8"/>
          <p:cNvSpPr/>
          <p:nvPr userDrawn="1"/>
        </p:nvSpPr>
        <p:spPr>
          <a:xfrm rot="19833765">
            <a:off x="8315167" y="2128357"/>
            <a:ext cx="222155" cy="222155"/>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1" name="Multiply 10"/>
          <p:cNvSpPr/>
          <p:nvPr userDrawn="1"/>
        </p:nvSpPr>
        <p:spPr>
          <a:xfrm>
            <a:off x="7258158" y="337782"/>
            <a:ext cx="230452" cy="23045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Freeform 11"/>
          <p:cNvSpPr/>
          <p:nvPr userDrawn="1"/>
        </p:nvSpPr>
        <p:spPr>
          <a:xfrm flipV="1">
            <a:off x="0" y="0"/>
            <a:ext cx="1212975" cy="808630"/>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Isosceles Triangle 12"/>
          <p:cNvSpPr/>
          <p:nvPr userDrawn="1"/>
        </p:nvSpPr>
        <p:spPr>
          <a:xfrm rot="1420415">
            <a:off x="1836925" y="4411527"/>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8071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7" name="Freeform: Shape 43">
            <a:extLst>
              <a:ext uri="{FF2B5EF4-FFF2-40B4-BE49-F238E27FC236}">
                <a16:creationId xmlns:a16="http://schemas.microsoft.com/office/drawing/2014/main" id="{0143C1D8-B4F1-4E31-8BDD-CF0EC340307D}"/>
              </a:ext>
            </a:extLst>
          </p:cNvPr>
          <p:cNvSpPr/>
          <p:nvPr userDrawn="1"/>
        </p:nvSpPr>
        <p:spPr>
          <a:xfrm rot="20657940">
            <a:off x="-552388" y="-146576"/>
            <a:ext cx="5778645" cy="4248436"/>
          </a:xfrm>
          <a:custGeom>
            <a:avLst/>
            <a:gdLst>
              <a:gd name="connsiteX0" fmla="*/ 3520770 w 7627139"/>
              <a:gd name="connsiteY0" fmla="*/ 0 h 5607440"/>
              <a:gd name="connsiteX1" fmla="*/ 5970348 w 7627139"/>
              <a:gd name="connsiteY1" fmla="*/ 688591 h 5607440"/>
              <a:gd name="connsiteX2" fmla="*/ 6182985 w 7627139"/>
              <a:gd name="connsiteY2" fmla="*/ 800075 h 5607440"/>
              <a:gd name="connsiteX3" fmla="*/ 7261371 w 7627139"/>
              <a:gd name="connsiteY3" fmla="*/ 1504052 h 5607440"/>
              <a:gd name="connsiteX4" fmla="*/ 7441011 w 7627139"/>
              <a:gd name="connsiteY4" fmla="*/ 2958731 h 5607440"/>
              <a:gd name="connsiteX5" fmla="*/ 5080876 w 7627139"/>
              <a:gd name="connsiteY5" fmla="*/ 3162583 h 5607440"/>
              <a:gd name="connsiteX6" fmla="*/ 3426954 w 7627139"/>
              <a:gd name="connsiteY6" fmla="*/ 4596138 h 5607440"/>
              <a:gd name="connsiteX7" fmla="*/ 3378798 w 7627139"/>
              <a:gd name="connsiteY7" fmla="*/ 4640582 h 5607440"/>
              <a:gd name="connsiteX8" fmla="*/ 2014523 w 7627139"/>
              <a:gd name="connsiteY8" fmla="*/ 5423818 h 5607440"/>
              <a:gd name="connsiteX9" fmla="*/ 183643 w 7627139"/>
              <a:gd name="connsiteY9" fmla="*/ 5214009 h 5607440"/>
              <a:gd name="connsiteX10" fmla="*/ 83514 w 7627139"/>
              <a:gd name="connsiteY10" fmla="*/ 5094387 h 5607440"/>
              <a:gd name="connsiteX11" fmla="*/ 0 w 7627139"/>
              <a:gd name="connsiteY11" fmla="*/ 4972309 h 5607440"/>
              <a:gd name="connsiteX12" fmla="*/ 1215368 w 7627139"/>
              <a:gd name="connsiteY12" fmla="*/ 648791 h 5607440"/>
              <a:gd name="connsiteX13" fmla="*/ 1319142 w 7627139"/>
              <a:gd name="connsiteY13" fmla="*/ 720074 h 5607440"/>
              <a:gd name="connsiteX14" fmla="*/ 1723579 w 7627139"/>
              <a:gd name="connsiteY14" fmla="*/ 1019996 h 5607440"/>
              <a:gd name="connsiteX15" fmla="*/ 2498222 w 7627139"/>
              <a:gd name="connsiteY15" fmla="*/ 1391676 h 5607440"/>
              <a:gd name="connsiteX16" fmla="*/ 3302225 w 7627139"/>
              <a:gd name="connsiteY16" fmla="*/ 735409 h 5607440"/>
              <a:gd name="connsiteX17" fmla="*/ 3465084 w 7627139"/>
              <a:gd name="connsiteY17" fmla="*/ 210949 h 56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27139" h="5607440">
                <a:moveTo>
                  <a:pt x="3520770" y="0"/>
                </a:moveTo>
                <a:lnTo>
                  <a:pt x="5970348" y="688591"/>
                </a:lnTo>
                <a:lnTo>
                  <a:pt x="6182985" y="800075"/>
                </a:lnTo>
                <a:cubicBezTo>
                  <a:pt x="6573013" y="983211"/>
                  <a:pt x="6975529" y="1168936"/>
                  <a:pt x="7261371" y="1504052"/>
                </a:cubicBezTo>
                <a:cubicBezTo>
                  <a:pt x="7605128" y="1907151"/>
                  <a:pt x="7787634" y="2493470"/>
                  <a:pt x="7441011" y="2958731"/>
                </a:cubicBezTo>
                <a:cubicBezTo>
                  <a:pt x="6860913" y="3737495"/>
                  <a:pt x="5845229" y="3072361"/>
                  <a:pt x="5080876" y="3162583"/>
                </a:cubicBezTo>
                <a:cubicBezTo>
                  <a:pt x="4281124" y="3256973"/>
                  <a:pt x="3939924" y="4108009"/>
                  <a:pt x="3426954" y="4596138"/>
                </a:cubicBezTo>
                <a:cubicBezTo>
                  <a:pt x="3411110" y="4611268"/>
                  <a:pt x="3395046" y="4626036"/>
                  <a:pt x="3378798" y="4640582"/>
                </a:cubicBezTo>
                <a:cubicBezTo>
                  <a:pt x="2983353" y="4992612"/>
                  <a:pt x="2509949" y="5268480"/>
                  <a:pt x="2014523" y="5423818"/>
                </a:cubicBezTo>
                <a:cubicBezTo>
                  <a:pt x="1353957" y="5630936"/>
                  <a:pt x="704221" y="5774867"/>
                  <a:pt x="183643" y="5214009"/>
                </a:cubicBezTo>
                <a:cubicBezTo>
                  <a:pt x="147899" y="5175499"/>
                  <a:pt x="114614" y="5135574"/>
                  <a:pt x="83514" y="5094387"/>
                </a:cubicBezTo>
                <a:lnTo>
                  <a:pt x="0" y="4972309"/>
                </a:lnTo>
                <a:lnTo>
                  <a:pt x="1215368" y="648791"/>
                </a:lnTo>
                <a:lnTo>
                  <a:pt x="1319142" y="720074"/>
                </a:lnTo>
                <a:cubicBezTo>
                  <a:pt x="1455750" y="817595"/>
                  <a:pt x="1590593" y="917589"/>
                  <a:pt x="1723579" y="1019996"/>
                </a:cubicBezTo>
                <a:cubicBezTo>
                  <a:pt x="1955044" y="1198208"/>
                  <a:pt x="2206159" y="1392973"/>
                  <a:pt x="2498222" y="1391676"/>
                </a:cubicBezTo>
                <a:cubicBezTo>
                  <a:pt x="2864846" y="1390064"/>
                  <a:pt x="3158966" y="1072897"/>
                  <a:pt x="3302225" y="735409"/>
                </a:cubicBezTo>
                <a:cubicBezTo>
                  <a:pt x="3373853" y="566665"/>
                  <a:pt x="3419882" y="388980"/>
                  <a:pt x="3465084" y="210949"/>
                </a:cubicBezTo>
                <a:close/>
              </a:path>
            </a:pathLst>
          </a:custGeom>
          <a:gradFill>
            <a:gsLst>
              <a:gs pos="0">
                <a:schemeClr val="accent1"/>
              </a:gs>
              <a:gs pos="100000">
                <a:schemeClr val="accent2"/>
              </a:gs>
            </a:gsLst>
            <a:lin ang="5400000" scaled="1"/>
          </a:gradFill>
          <a:ln w="9525" cap="flat">
            <a:noFill/>
            <a:prstDash val="solid"/>
            <a:miter/>
          </a:ln>
        </p:spPr>
        <p:txBody>
          <a:bodyPr wrap="square" rtlCol="0" anchor="ctr">
            <a:noAutofit/>
          </a:bodyPr>
          <a:lstStyle/>
          <a:p>
            <a:endParaRPr lang="en-ID" sz="1013"/>
          </a:p>
        </p:txBody>
      </p:sp>
      <p:sp>
        <p:nvSpPr>
          <p:cNvPr id="6" name="Picture Placeholder 5"/>
          <p:cNvSpPr>
            <a:spLocks noGrp="1"/>
          </p:cNvSpPr>
          <p:nvPr>
            <p:ph type="pic" sz="quarter" idx="10"/>
          </p:nvPr>
        </p:nvSpPr>
        <p:spPr>
          <a:xfrm>
            <a:off x="1156648" y="1218063"/>
            <a:ext cx="2712494" cy="2712494"/>
          </a:xfrm>
          <a:custGeom>
            <a:avLst/>
            <a:gdLst>
              <a:gd name="connsiteX0" fmla="*/ 1344305 w 2688610"/>
              <a:gd name="connsiteY0" fmla="*/ 0 h 2688610"/>
              <a:gd name="connsiteX1" fmla="*/ 2688610 w 2688610"/>
              <a:gd name="connsiteY1" fmla="*/ 1344305 h 2688610"/>
              <a:gd name="connsiteX2" fmla="*/ 1344305 w 2688610"/>
              <a:gd name="connsiteY2" fmla="*/ 2688610 h 2688610"/>
              <a:gd name="connsiteX3" fmla="*/ 0 w 2688610"/>
              <a:gd name="connsiteY3" fmla="*/ 1344305 h 2688610"/>
              <a:gd name="connsiteX4" fmla="*/ 1344305 w 2688610"/>
              <a:gd name="connsiteY4" fmla="*/ 0 h 268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10" h="2688610">
                <a:moveTo>
                  <a:pt x="1344305" y="0"/>
                </a:moveTo>
                <a:cubicBezTo>
                  <a:pt x="2086744" y="0"/>
                  <a:pt x="2688610" y="601866"/>
                  <a:pt x="2688610" y="1344305"/>
                </a:cubicBezTo>
                <a:cubicBezTo>
                  <a:pt x="2688610" y="2086744"/>
                  <a:pt x="2086744" y="2688610"/>
                  <a:pt x="1344305" y="2688610"/>
                </a:cubicBezTo>
                <a:cubicBezTo>
                  <a:pt x="601866" y="2688610"/>
                  <a:pt x="0" y="2086744"/>
                  <a:pt x="0" y="1344305"/>
                </a:cubicBezTo>
                <a:cubicBezTo>
                  <a:pt x="0" y="601866"/>
                  <a:pt x="601866" y="0"/>
                  <a:pt x="1344305" y="0"/>
                </a:cubicBezTo>
                <a:close/>
              </a:path>
            </a:pathLst>
          </a:custGeom>
          <a:solidFill>
            <a:schemeClr val="bg1">
              <a:lumMod val="95000"/>
            </a:schemeClr>
          </a:solidFill>
          <a:effectLst>
            <a:outerShdw blurRad="177800" dist="114300" dir="10800000" algn="r" rotWithShape="0">
              <a:prstClr val="black">
                <a:alpha val="25000"/>
              </a:prstClr>
            </a:outerShdw>
          </a:effectLst>
        </p:spPr>
        <p:txBody>
          <a:bodyPr wrap="square">
            <a:noAutofit/>
          </a:bodyPr>
          <a:lstStyle/>
          <a:p>
            <a:endParaRPr lang="en-US"/>
          </a:p>
        </p:txBody>
      </p:sp>
      <p:sp>
        <p:nvSpPr>
          <p:cNvPr id="8" name="Multiply 7"/>
          <p:cNvSpPr/>
          <p:nvPr userDrawn="1"/>
        </p:nvSpPr>
        <p:spPr>
          <a:xfrm>
            <a:off x="3787254" y="834364"/>
            <a:ext cx="470848" cy="470848"/>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Frame 8"/>
          <p:cNvSpPr/>
          <p:nvPr userDrawn="1"/>
        </p:nvSpPr>
        <p:spPr>
          <a:xfrm rot="19833765">
            <a:off x="990301" y="3775420"/>
            <a:ext cx="140831" cy="140831"/>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0" name="Freeform 9"/>
          <p:cNvSpPr/>
          <p:nvPr userDrawn="1"/>
        </p:nvSpPr>
        <p:spPr>
          <a:xfrm flipH="1">
            <a:off x="7343730" y="3943349"/>
            <a:ext cx="1800270" cy="1200150"/>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Frame 10"/>
          <p:cNvSpPr/>
          <p:nvPr userDrawn="1"/>
        </p:nvSpPr>
        <p:spPr>
          <a:xfrm rot="19833765">
            <a:off x="8061500" y="571959"/>
            <a:ext cx="222155" cy="222155"/>
          </a:xfrm>
          <a:prstGeom prst="frame">
            <a:avLst>
              <a:gd name="adj1" fmla="val 1899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2" name="Isosceles Triangle 11"/>
          <p:cNvSpPr/>
          <p:nvPr userDrawn="1"/>
        </p:nvSpPr>
        <p:spPr>
          <a:xfrm rot="1420415">
            <a:off x="594737" y="1462857"/>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53862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0" grpId="0" animBg="1"/>
      <p:bldP spid="11" grpId="0" animBg="1"/>
      <p:bldP spid="12"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8" name="Donut 7"/>
          <p:cNvSpPr/>
          <p:nvPr userDrawn="1"/>
        </p:nvSpPr>
        <p:spPr>
          <a:xfrm>
            <a:off x="7393963" y="668578"/>
            <a:ext cx="1239450" cy="1239450"/>
          </a:xfrm>
          <a:prstGeom prst="donut">
            <a:avLst>
              <a:gd name="adj" fmla="val 17021"/>
            </a:avLst>
          </a:prstGeom>
          <a:solidFill>
            <a:schemeClr val="accent1">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5"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5265158" y="1197591"/>
            <a:ext cx="2748530" cy="3416934"/>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7" name="Freeform 6"/>
          <p:cNvSpPr/>
          <p:nvPr userDrawn="1"/>
        </p:nvSpPr>
        <p:spPr>
          <a:xfrm>
            <a:off x="0" y="1"/>
            <a:ext cx="1716988" cy="1825400"/>
          </a:xfrm>
          <a:custGeom>
            <a:avLst/>
            <a:gdLst>
              <a:gd name="connsiteX0" fmla="*/ 0 w 2289317"/>
              <a:gd name="connsiteY0" fmla="*/ 0 h 2433867"/>
              <a:gd name="connsiteX1" fmla="*/ 2289317 w 2289317"/>
              <a:gd name="connsiteY1" fmla="*/ 0 h 2433867"/>
              <a:gd name="connsiteX2" fmla="*/ 2287202 w 2289317"/>
              <a:gd name="connsiteY2" fmla="*/ 5964 h 2433867"/>
              <a:gd name="connsiteX3" fmla="*/ 1901769 w 2289317"/>
              <a:gd name="connsiteY3" fmla="*/ 492073 h 2433867"/>
              <a:gd name="connsiteX4" fmla="*/ 583766 w 2289317"/>
              <a:gd name="connsiteY4" fmla="*/ 2283740 h 2433867"/>
              <a:gd name="connsiteX5" fmla="*/ 77242 w 2289317"/>
              <a:gd name="connsiteY5" fmla="*/ 2398850 h 2433867"/>
              <a:gd name="connsiteX6" fmla="*/ 0 w 2289317"/>
              <a:gd name="connsiteY6" fmla="*/ 2359885 h 243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9317" h="2433867">
                <a:moveTo>
                  <a:pt x="0" y="0"/>
                </a:moveTo>
                <a:lnTo>
                  <a:pt x="2289317" y="0"/>
                </a:lnTo>
                <a:lnTo>
                  <a:pt x="2287202" y="5964"/>
                </a:lnTo>
                <a:cubicBezTo>
                  <a:pt x="2207572" y="193644"/>
                  <a:pt x="2069460" y="365529"/>
                  <a:pt x="1901769" y="492073"/>
                </a:cubicBezTo>
                <a:cubicBezTo>
                  <a:pt x="1365823" y="897219"/>
                  <a:pt x="1242840" y="1633184"/>
                  <a:pt x="583766" y="2283740"/>
                </a:cubicBezTo>
                <a:cubicBezTo>
                  <a:pt x="419343" y="2445904"/>
                  <a:pt x="245507" y="2463569"/>
                  <a:pt x="77242" y="2398850"/>
                </a:cubicBezTo>
                <a:lnTo>
                  <a:pt x="0" y="2359885"/>
                </a:ln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Multiply 8"/>
          <p:cNvSpPr/>
          <p:nvPr userDrawn="1"/>
        </p:nvSpPr>
        <p:spPr>
          <a:xfrm>
            <a:off x="8493881" y="3780133"/>
            <a:ext cx="385122" cy="38512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Isosceles Triangle 9"/>
          <p:cNvSpPr/>
          <p:nvPr userDrawn="1"/>
        </p:nvSpPr>
        <p:spPr>
          <a:xfrm rot="1420415">
            <a:off x="496032" y="945228"/>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Frame 10"/>
          <p:cNvSpPr/>
          <p:nvPr userDrawn="1"/>
        </p:nvSpPr>
        <p:spPr>
          <a:xfrm rot="19833765">
            <a:off x="1170563" y="3673967"/>
            <a:ext cx="222155" cy="222155"/>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350757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animBg="1"/>
      <p:bldP spid="9" grpId="0" animBg="1"/>
      <p:bldP spid="10" grpId="0" animBg="1"/>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69943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5" name="Freeform 4"/>
          <p:cNvSpPr/>
          <p:nvPr userDrawn="1"/>
        </p:nvSpPr>
        <p:spPr>
          <a:xfrm>
            <a:off x="4595884" y="2933700"/>
            <a:ext cx="4548116" cy="2209800"/>
          </a:xfrm>
          <a:custGeom>
            <a:avLst/>
            <a:gdLst>
              <a:gd name="connsiteX0" fmla="*/ 3882788 w 6064155"/>
              <a:gd name="connsiteY0" fmla="*/ 0 h 3926156"/>
              <a:gd name="connsiteX1" fmla="*/ 6053692 w 6064155"/>
              <a:gd name="connsiteY1" fmla="*/ 397613 h 3926156"/>
              <a:gd name="connsiteX2" fmla="*/ 6064155 w 6064155"/>
              <a:gd name="connsiteY2" fmla="*/ 402304 h 3926156"/>
              <a:gd name="connsiteX3" fmla="*/ 6064155 w 6064155"/>
              <a:gd name="connsiteY3" fmla="*/ 3926156 h 3926156"/>
              <a:gd name="connsiteX4" fmla="*/ 1064100 w 6064155"/>
              <a:gd name="connsiteY4" fmla="*/ 3926156 h 3926156"/>
              <a:gd name="connsiteX5" fmla="*/ 886640 w 6064155"/>
              <a:gd name="connsiteY5" fmla="*/ 3809080 h 3926156"/>
              <a:gd name="connsiteX6" fmla="*/ 0 w 6064155"/>
              <a:gd name="connsiteY6" fmla="*/ 2328156 h 3926156"/>
              <a:gd name="connsiteX7" fmla="*/ 3882788 w 6064155"/>
              <a:gd name="connsiteY7" fmla="*/ 0 h 3926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4155" h="3926156">
                <a:moveTo>
                  <a:pt x="3882788" y="0"/>
                </a:moveTo>
                <a:cubicBezTo>
                  <a:pt x="4686940" y="0"/>
                  <a:pt x="5433995" y="146581"/>
                  <a:pt x="6053692" y="397613"/>
                </a:cubicBezTo>
                <a:lnTo>
                  <a:pt x="6064155" y="402304"/>
                </a:lnTo>
                <a:lnTo>
                  <a:pt x="6064155" y="3926156"/>
                </a:lnTo>
                <a:lnTo>
                  <a:pt x="1064100" y="3926156"/>
                </a:lnTo>
                <a:lnTo>
                  <a:pt x="886640" y="3809080"/>
                </a:lnTo>
                <a:cubicBezTo>
                  <a:pt x="332738" y="3406637"/>
                  <a:pt x="0" y="2890696"/>
                  <a:pt x="0" y="2328156"/>
                </a:cubicBezTo>
                <a:cubicBezTo>
                  <a:pt x="0" y="1042351"/>
                  <a:pt x="1738383" y="0"/>
                  <a:pt x="3882788" y="0"/>
                </a:cubicBez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6" name="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56441" y="1169469"/>
            <a:ext cx="2438846" cy="3448358"/>
          </a:xfrm>
          <a:prstGeom prst="rect">
            <a:avLst/>
          </a:prstGeom>
          <a:effectLst>
            <a:outerShdw blurRad="177800" dist="127000" dir="5400000" algn="t" rotWithShape="0">
              <a:prstClr val="black">
                <a:alpha val="25000"/>
              </a:prstClr>
            </a:outerShdw>
          </a:effectLst>
        </p:spPr>
      </p:pic>
      <p:sp>
        <p:nvSpPr>
          <p:cNvPr id="7"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5362461" y="1453486"/>
            <a:ext cx="2201812" cy="2866031"/>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8" name="Multiply 7"/>
          <p:cNvSpPr/>
          <p:nvPr userDrawn="1"/>
        </p:nvSpPr>
        <p:spPr>
          <a:xfrm>
            <a:off x="7948795" y="4007469"/>
            <a:ext cx="470848" cy="470848"/>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Isosceles Triangle 8"/>
          <p:cNvSpPr/>
          <p:nvPr userDrawn="1"/>
        </p:nvSpPr>
        <p:spPr>
          <a:xfrm rot="1420415">
            <a:off x="496032" y="945228"/>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Frame 9"/>
          <p:cNvSpPr/>
          <p:nvPr userDrawn="1"/>
        </p:nvSpPr>
        <p:spPr>
          <a:xfrm rot="19833765">
            <a:off x="8061500" y="571959"/>
            <a:ext cx="222155" cy="222155"/>
          </a:xfrm>
          <a:prstGeom prst="frame">
            <a:avLst>
              <a:gd name="adj1" fmla="val 1899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1" name="Freeform 10"/>
          <p:cNvSpPr/>
          <p:nvPr userDrawn="1"/>
        </p:nvSpPr>
        <p:spPr>
          <a:xfrm>
            <a:off x="1" y="4427011"/>
            <a:ext cx="1074761" cy="716489"/>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228789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3000"/>
                            </p:stCondLst>
                            <p:childTnLst>
                              <p:par>
                                <p:cTn id="37" presetID="22" presetClass="entr" presetSubtype="2"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righ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89697E77-AE28-4C79-B386-A9F5D5E47FAB}"/>
              </a:ext>
            </a:extLst>
          </p:cNvPr>
          <p:cNvSpPr>
            <a:spLocks/>
          </p:cNvSpPr>
          <p:nvPr userDrawn="1"/>
        </p:nvSpPr>
        <p:spPr bwMode="auto">
          <a:xfrm rot="8416758" flipH="1" flipV="1">
            <a:off x="4226224" y="1610417"/>
            <a:ext cx="878105" cy="673007"/>
          </a:xfrm>
          <a:custGeom>
            <a:avLst/>
            <a:gdLst>
              <a:gd name="T0" fmla="*/ 665 w 1891"/>
              <a:gd name="T1" fmla="*/ 145 h 1390"/>
              <a:gd name="T2" fmla="*/ 186 w 1891"/>
              <a:gd name="T3" fmla="*/ 639 h 1390"/>
              <a:gd name="T4" fmla="*/ 388 w 1891"/>
              <a:gd name="T5" fmla="*/ 1357 h 1390"/>
              <a:gd name="T6" fmla="*/ 1298 w 1891"/>
              <a:gd name="T7" fmla="*/ 1133 h 1390"/>
              <a:gd name="T8" fmla="*/ 1660 w 1891"/>
              <a:gd name="T9" fmla="*/ 540 h 1390"/>
              <a:gd name="T10" fmla="*/ 665 w 1891"/>
              <a:gd name="T11" fmla="*/ 145 h 1390"/>
              <a:gd name="connsiteX0" fmla="*/ 2769 w 8457"/>
              <a:gd name="connsiteY0" fmla="*/ 35 h 8762"/>
              <a:gd name="connsiteX1" fmla="*/ 236 w 8457"/>
              <a:gd name="connsiteY1" fmla="*/ 3589 h 8762"/>
              <a:gd name="connsiteX2" fmla="*/ 1304 w 8457"/>
              <a:gd name="connsiteY2" fmla="*/ 8755 h 8762"/>
              <a:gd name="connsiteX3" fmla="*/ 6116 w 8457"/>
              <a:gd name="connsiteY3" fmla="*/ 7143 h 8762"/>
              <a:gd name="connsiteX4" fmla="*/ 8030 w 8457"/>
              <a:gd name="connsiteY4" fmla="*/ 2877 h 8762"/>
              <a:gd name="connsiteX5" fmla="*/ 2769 w 8457"/>
              <a:gd name="connsiteY5" fmla="*/ 35 h 8762"/>
              <a:gd name="connsiteX0" fmla="*/ 3274 w 10000"/>
              <a:gd name="connsiteY0" fmla="*/ 39 h 9999"/>
              <a:gd name="connsiteX1" fmla="*/ 279 w 10000"/>
              <a:gd name="connsiteY1" fmla="*/ 4095 h 9999"/>
              <a:gd name="connsiteX2" fmla="*/ 1542 w 10000"/>
              <a:gd name="connsiteY2" fmla="*/ 9991 h 9999"/>
              <a:gd name="connsiteX3" fmla="*/ 7232 w 10000"/>
              <a:gd name="connsiteY3" fmla="*/ 8151 h 9999"/>
              <a:gd name="connsiteX4" fmla="*/ 9495 w 10000"/>
              <a:gd name="connsiteY4" fmla="*/ 3282 h 9999"/>
              <a:gd name="connsiteX5" fmla="*/ 3274 w 10000"/>
              <a:gd name="connsiteY5" fmla="*/ 39 h 9999"/>
              <a:gd name="connsiteX0" fmla="*/ 3274 w 10000"/>
              <a:gd name="connsiteY0" fmla="*/ 24 h 9985"/>
              <a:gd name="connsiteX1" fmla="*/ 279 w 10000"/>
              <a:gd name="connsiteY1" fmla="*/ 4080 h 9985"/>
              <a:gd name="connsiteX2" fmla="*/ 1542 w 10000"/>
              <a:gd name="connsiteY2" fmla="*/ 9977 h 9985"/>
              <a:gd name="connsiteX3" fmla="*/ 7232 w 10000"/>
              <a:gd name="connsiteY3" fmla="*/ 8137 h 9985"/>
              <a:gd name="connsiteX4" fmla="*/ 9495 w 10000"/>
              <a:gd name="connsiteY4" fmla="*/ 3267 h 9985"/>
              <a:gd name="connsiteX5" fmla="*/ 3274 w 10000"/>
              <a:gd name="connsiteY5" fmla="*/ 24 h 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85">
                <a:moveTo>
                  <a:pt x="3274" y="24"/>
                </a:moveTo>
                <a:cubicBezTo>
                  <a:pt x="2657" y="135"/>
                  <a:pt x="829" y="944"/>
                  <a:pt x="279" y="4080"/>
                </a:cubicBezTo>
                <a:cubicBezTo>
                  <a:pt x="279" y="4080"/>
                  <a:pt x="-884" y="10247"/>
                  <a:pt x="1542" y="9977"/>
                </a:cubicBezTo>
                <a:cubicBezTo>
                  <a:pt x="3974" y="9705"/>
                  <a:pt x="5463" y="8031"/>
                  <a:pt x="7232" y="8137"/>
                </a:cubicBezTo>
                <a:cubicBezTo>
                  <a:pt x="9002" y="8245"/>
                  <a:pt x="10940" y="6462"/>
                  <a:pt x="9495" y="3267"/>
                </a:cubicBezTo>
                <a:cubicBezTo>
                  <a:pt x="8057" y="73"/>
                  <a:pt x="3891" y="-87"/>
                  <a:pt x="3274" y="24"/>
                </a:cubicBezTo>
                <a:close/>
              </a:path>
            </a:pathLst>
          </a:custGeom>
          <a:gradFill>
            <a:gsLst>
              <a:gs pos="0">
                <a:schemeClr val="accent1"/>
              </a:gs>
              <a:gs pos="99000">
                <a:schemeClr val="accent2"/>
              </a:gs>
            </a:gsLst>
            <a:lin ang="2700000" scaled="1"/>
          </a:gradFill>
          <a:ln>
            <a:noFill/>
          </a:ln>
          <a:effectLst>
            <a:outerShdw blurRad="393700" sx="102000" sy="102000" algn="ctr" rotWithShape="0">
              <a:prstClr val="black">
                <a:alpha val="14000"/>
              </a:prstClr>
            </a:outerShdw>
          </a:effectLst>
        </p:spPr>
        <p:txBody>
          <a:bodyPr vert="horz" wrap="square" lIns="68580" tIns="34290" rIns="68580" bIns="34290" numCol="1" anchor="t" anchorCtr="0" compatLnSpc="1">
            <a:prstTxWarp prst="textNoShape">
              <a:avLst/>
            </a:prstTxWarp>
          </a:bodyPr>
          <a:lstStyle/>
          <a:p>
            <a:endParaRPr lang="en-US" sz="1013"/>
          </a:p>
        </p:txBody>
      </p:sp>
      <p:sp>
        <p:nvSpPr>
          <p:cNvPr id="5" name="Freeform 5">
            <a:extLst>
              <a:ext uri="{FF2B5EF4-FFF2-40B4-BE49-F238E27FC236}">
                <a16:creationId xmlns:a16="http://schemas.microsoft.com/office/drawing/2014/main" id="{89697E77-AE28-4C79-B386-A9F5D5E47FAB}"/>
              </a:ext>
            </a:extLst>
          </p:cNvPr>
          <p:cNvSpPr>
            <a:spLocks/>
          </p:cNvSpPr>
          <p:nvPr userDrawn="1"/>
        </p:nvSpPr>
        <p:spPr bwMode="auto">
          <a:xfrm rot="8416758">
            <a:off x="5559611" y="2140802"/>
            <a:ext cx="3173496" cy="2432265"/>
          </a:xfrm>
          <a:custGeom>
            <a:avLst/>
            <a:gdLst>
              <a:gd name="T0" fmla="*/ 665 w 1891"/>
              <a:gd name="T1" fmla="*/ 145 h 1390"/>
              <a:gd name="T2" fmla="*/ 186 w 1891"/>
              <a:gd name="T3" fmla="*/ 639 h 1390"/>
              <a:gd name="T4" fmla="*/ 388 w 1891"/>
              <a:gd name="T5" fmla="*/ 1357 h 1390"/>
              <a:gd name="T6" fmla="*/ 1298 w 1891"/>
              <a:gd name="T7" fmla="*/ 1133 h 1390"/>
              <a:gd name="T8" fmla="*/ 1660 w 1891"/>
              <a:gd name="T9" fmla="*/ 540 h 1390"/>
              <a:gd name="T10" fmla="*/ 665 w 1891"/>
              <a:gd name="T11" fmla="*/ 145 h 1390"/>
              <a:gd name="connsiteX0" fmla="*/ 2769 w 8457"/>
              <a:gd name="connsiteY0" fmla="*/ 35 h 8762"/>
              <a:gd name="connsiteX1" fmla="*/ 236 w 8457"/>
              <a:gd name="connsiteY1" fmla="*/ 3589 h 8762"/>
              <a:gd name="connsiteX2" fmla="*/ 1304 w 8457"/>
              <a:gd name="connsiteY2" fmla="*/ 8755 h 8762"/>
              <a:gd name="connsiteX3" fmla="*/ 6116 w 8457"/>
              <a:gd name="connsiteY3" fmla="*/ 7143 h 8762"/>
              <a:gd name="connsiteX4" fmla="*/ 8030 w 8457"/>
              <a:gd name="connsiteY4" fmla="*/ 2877 h 8762"/>
              <a:gd name="connsiteX5" fmla="*/ 2769 w 8457"/>
              <a:gd name="connsiteY5" fmla="*/ 35 h 8762"/>
              <a:gd name="connsiteX0" fmla="*/ 3274 w 10000"/>
              <a:gd name="connsiteY0" fmla="*/ 39 h 9999"/>
              <a:gd name="connsiteX1" fmla="*/ 279 w 10000"/>
              <a:gd name="connsiteY1" fmla="*/ 4095 h 9999"/>
              <a:gd name="connsiteX2" fmla="*/ 1542 w 10000"/>
              <a:gd name="connsiteY2" fmla="*/ 9991 h 9999"/>
              <a:gd name="connsiteX3" fmla="*/ 7232 w 10000"/>
              <a:gd name="connsiteY3" fmla="*/ 8151 h 9999"/>
              <a:gd name="connsiteX4" fmla="*/ 9495 w 10000"/>
              <a:gd name="connsiteY4" fmla="*/ 3282 h 9999"/>
              <a:gd name="connsiteX5" fmla="*/ 3274 w 10000"/>
              <a:gd name="connsiteY5" fmla="*/ 39 h 9999"/>
              <a:gd name="connsiteX0" fmla="*/ 3274 w 10000"/>
              <a:gd name="connsiteY0" fmla="*/ 24 h 9985"/>
              <a:gd name="connsiteX1" fmla="*/ 279 w 10000"/>
              <a:gd name="connsiteY1" fmla="*/ 4080 h 9985"/>
              <a:gd name="connsiteX2" fmla="*/ 1542 w 10000"/>
              <a:gd name="connsiteY2" fmla="*/ 9977 h 9985"/>
              <a:gd name="connsiteX3" fmla="*/ 7232 w 10000"/>
              <a:gd name="connsiteY3" fmla="*/ 8137 h 9985"/>
              <a:gd name="connsiteX4" fmla="*/ 9495 w 10000"/>
              <a:gd name="connsiteY4" fmla="*/ 3267 h 9985"/>
              <a:gd name="connsiteX5" fmla="*/ 3274 w 10000"/>
              <a:gd name="connsiteY5" fmla="*/ 24 h 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85">
                <a:moveTo>
                  <a:pt x="3274" y="24"/>
                </a:moveTo>
                <a:cubicBezTo>
                  <a:pt x="2657" y="135"/>
                  <a:pt x="829" y="944"/>
                  <a:pt x="279" y="4080"/>
                </a:cubicBezTo>
                <a:cubicBezTo>
                  <a:pt x="279" y="4080"/>
                  <a:pt x="-884" y="10247"/>
                  <a:pt x="1542" y="9977"/>
                </a:cubicBezTo>
                <a:cubicBezTo>
                  <a:pt x="3974" y="9705"/>
                  <a:pt x="5463" y="8031"/>
                  <a:pt x="7232" y="8137"/>
                </a:cubicBezTo>
                <a:cubicBezTo>
                  <a:pt x="9002" y="8245"/>
                  <a:pt x="10940" y="6462"/>
                  <a:pt x="9495" y="3267"/>
                </a:cubicBezTo>
                <a:cubicBezTo>
                  <a:pt x="8057" y="73"/>
                  <a:pt x="3891" y="-87"/>
                  <a:pt x="3274" y="24"/>
                </a:cubicBezTo>
                <a:close/>
              </a:path>
            </a:pathLst>
          </a:custGeom>
          <a:gradFill>
            <a:gsLst>
              <a:gs pos="0">
                <a:schemeClr val="accent1"/>
              </a:gs>
              <a:gs pos="99000">
                <a:schemeClr val="accent2"/>
              </a:gs>
            </a:gsLst>
            <a:lin ang="2700000" scaled="1"/>
          </a:gradFill>
          <a:ln>
            <a:noFill/>
          </a:ln>
          <a:effectLst>
            <a:outerShdw blurRad="393700" sx="102000" sy="102000" algn="ctr" rotWithShape="0">
              <a:prstClr val="black">
                <a:alpha val="14000"/>
              </a:prstClr>
            </a:outerShdw>
          </a:effectLst>
        </p:spPr>
        <p:txBody>
          <a:bodyPr vert="horz" wrap="square" lIns="68580" tIns="34290" rIns="68580" bIns="34290" numCol="1" anchor="t" anchorCtr="0" compatLnSpc="1">
            <a:prstTxWarp prst="textNoShape">
              <a:avLst/>
            </a:prstTxWarp>
          </a:bodyPr>
          <a:lstStyle/>
          <a:p>
            <a:endParaRPr lang="en-US" sz="1013"/>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26419" y="1889634"/>
            <a:ext cx="2526063" cy="2202911"/>
          </a:xfrm>
          <a:prstGeom prst="rect">
            <a:avLst/>
          </a:prstGeom>
        </p:spPr>
      </p:pic>
      <p:sp>
        <p:nvSpPr>
          <p:cNvPr id="7" name="Freeform 6"/>
          <p:cNvSpPr/>
          <p:nvPr userDrawn="1"/>
        </p:nvSpPr>
        <p:spPr>
          <a:xfrm flipV="1">
            <a:off x="0" y="0"/>
            <a:ext cx="1212975" cy="808630"/>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Multiply 7"/>
          <p:cNvSpPr/>
          <p:nvPr userDrawn="1"/>
        </p:nvSpPr>
        <p:spPr>
          <a:xfrm>
            <a:off x="7258158" y="337782"/>
            <a:ext cx="230452" cy="23045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Isosceles Triangle 8"/>
          <p:cNvSpPr/>
          <p:nvPr userDrawn="1"/>
        </p:nvSpPr>
        <p:spPr>
          <a:xfrm rot="1420415">
            <a:off x="3926981" y="4659178"/>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4698242" y="2006222"/>
            <a:ext cx="2197292" cy="1319388"/>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Tree>
    <p:extLst>
      <p:ext uri="{BB962C8B-B14F-4D97-AF65-F5344CB8AC3E}">
        <p14:creationId xmlns:p14="http://schemas.microsoft.com/office/powerpoint/2010/main" val="340625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3000"/>
                            </p:stCondLst>
                            <p:childTnLst>
                              <p:par>
                                <p:cTn id="34" presetID="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0-#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P spid="9" grpId="0" animBg="1"/>
      <p:bldP spid="1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1946510" y="1959572"/>
            <a:ext cx="2280884" cy="3183928"/>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10" name="Freeform 9"/>
          <p:cNvSpPr/>
          <p:nvPr userDrawn="1"/>
        </p:nvSpPr>
        <p:spPr>
          <a:xfrm flipH="1" flipV="1">
            <a:off x="7953232" y="0"/>
            <a:ext cx="1175885" cy="783904"/>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Multiply 10"/>
          <p:cNvSpPr/>
          <p:nvPr userDrawn="1"/>
        </p:nvSpPr>
        <p:spPr>
          <a:xfrm>
            <a:off x="1161666" y="994081"/>
            <a:ext cx="230452" cy="23045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Frame 11"/>
          <p:cNvSpPr/>
          <p:nvPr userDrawn="1"/>
        </p:nvSpPr>
        <p:spPr>
          <a:xfrm rot="19833765">
            <a:off x="8089978" y="2965084"/>
            <a:ext cx="222155" cy="222155"/>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27616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7" name="Rectangle 6"/>
          <p:cNvSpPr/>
          <p:nvPr userDrawn="1"/>
        </p:nvSpPr>
        <p:spPr>
          <a:xfrm>
            <a:off x="5261212" y="2548719"/>
            <a:ext cx="2773908" cy="2077872"/>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9140" y="1009239"/>
            <a:ext cx="3684691" cy="2573298"/>
          </a:xfrm>
          <a:prstGeom prst="rect">
            <a:avLst/>
          </a:prstGeom>
          <a:effectLst>
            <a:outerShdw blurRad="177800" dist="114300" dir="2700000" algn="tl" rotWithShape="0">
              <a:prstClr val="black">
                <a:alpha val="25000"/>
              </a:prstClr>
            </a:outerShdw>
          </a:effectLst>
        </p:spPr>
      </p:pic>
      <p:sp>
        <p:nvSpPr>
          <p:cNvPr id="6"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4348150" y="1376130"/>
            <a:ext cx="2642916" cy="1633202"/>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8" name="Isosceles Triangle 7"/>
          <p:cNvSpPr/>
          <p:nvPr userDrawn="1"/>
        </p:nvSpPr>
        <p:spPr>
          <a:xfrm rot="1420415">
            <a:off x="506268" y="1620793"/>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Frame 8"/>
          <p:cNvSpPr/>
          <p:nvPr userDrawn="1"/>
        </p:nvSpPr>
        <p:spPr>
          <a:xfrm rot="19833765">
            <a:off x="6688416" y="563389"/>
            <a:ext cx="222155" cy="222155"/>
          </a:xfrm>
          <a:prstGeom prst="frame">
            <a:avLst>
              <a:gd name="adj1" fmla="val 1899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2" name="Donut 1"/>
          <p:cNvSpPr/>
          <p:nvPr userDrawn="1"/>
        </p:nvSpPr>
        <p:spPr>
          <a:xfrm>
            <a:off x="2518012" y="4380931"/>
            <a:ext cx="245660" cy="245660"/>
          </a:xfrm>
          <a:prstGeom prst="donut">
            <a:avLst>
              <a:gd name="adj" fmla="val 155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115388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pic>
        <p:nvPicPr>
          <p:cNvPr id="4" name="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6895" y="771880"/>
            <a:ext cx="1732049" cy="3596081"/>
          </a:xfrm>
          <a:prstGeom prst="rect">
            <a:avLst/>
          </a:prstGeom>
          <a:effectLst>
            <a:outerShdw blurRad="177800" dist="127000" algn="l" rotWithShape="0">
              <a:prstClr val="black">
                <a:alpha val="25000"/>
              </a:prstClr>
            </a:outerShdw>
          </a:effectLst>
        </p:spPr>
      </p:pic>
      <p:sp>
        <p:nvSpPr>
          <p:cNvPr id="5"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5235377" y="1198771"/>
            <a:ext cx="1595084" cy="2701077"/>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6" name="Picture Placeholder 2">
            <a:extLst>
              <a:ext uri="{FF2B5EF4-FFF2-40B4-BE49-F238E27FC236}">
                <a16:creationId xmlns:a16="http://schemas.microsoft.com/office/drawing/2014/main" id="{E4D32B03-5A5F-45C1-9DF4-603C23D2DE93}"/>
              </a:ext>
            </a:extLst>
          </p:cNvPr>
          <p:cNvSpPr>
            <a:spLocks noGrp="1"/>
          </p:cNvSpPr>
          <p:nvPr>
            <p:ph type="pic" sz="quarter" idx="12"/>
          </p:nvPr>
        </p:nvSpPr>
        <p:spPr>
          <a:xfrm>
            <a:off x="7069295" y="1219382"/>
            <a:ext cx="1595084" cy="2701077"/>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7" name="Freeform 6"/>
          <p:cNvSpPr/>
          <p:nvPr userDrawn="1"/>
        </p:nvSpPr>
        <p:spPr>
          <a:xfrm>
            <a:off x="0" y="1"/>
            <a:ext cx="1156648" cy="1229680"/>
          </a:xfrm>
          <a:custGeom>
            <a:avLst/>
            <a:gdLst>
              <a:gd name="connsiteX0" fmla="*/ 0 w 2289317"/>
              <a:gd name="connsiteY0" fmla="*/ 0 h 2433867"/>
              <a:gd name="connsiteX1" fmla="*/ 2289317 w 2289317"/>
              <a:gd name="connsiteY1" fmla="*/ 0 h 2433867"/>
              <a:gd name="connsiteX2" fmla="*/ 2287202 w 2289317"/>
              <a:gd name="connsiteY2" fmla="*/ 5964 h 2433867"/>
              <a:gd name="connsiteX3" fmla="*/ 1901769 w 2289317"/>
              <a:gd name="connsiteY3" fmla="*/ 492073 h 2433867"/>
              <a:gd name="connsiteX4" fmla="*/ 583766 w 2289317"/>
              <a:gd name="connsiteY4" fmla="*/ 2283740 h 2433867"/>
              <a:gd name="connsiteX5" fmla="*/ 77242 w 2289317"/>
              <a:gd name="connsiteY5" fmla="*/ 2398850 h 2433867"/>
              <a:gd name="connsiteX6" fmla="*/ 0 w 2289317"/>
              <a:gd name="connsiteY6" fmla="*/ 2359885 h 243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9317" h="2433867">
                <a:moveTo>
                  <a:pt x="0" y="0"/>
                </a:moveTo>
                <a:lnTo>
                  <a:pt x="2289317" y="0"/>
                </a:lnTo>
                <a:lnTo>
                  <a:pt x="2287202" y="5964"/>
                </a:lnTo>
                <a:cubicBezTo>
                  <a:pt x="2207572" y="193644"/>
                  <a:pt x="2069460" y="365529"/>
                  <a:pt x="1901769" y="492073"/>
                </a:cubicBezTo>
                <a:cubicBezTo>
                  <a:pt x="1365823" y="897219"/>
                  <a:pt x="1242840" y="1633184"/>
                  <a:pt x="583766" y="2283740"/>
                </a:cubicBezTo>
                <a:cubicBezTo>
                  <a:pt x="419343" y="2445904"/>
                  <a:pt x="245507" y="2463569"/>
                  <a:pt x="77242" y="2398850"/>
                </a:cubicBezTo>
                <a:lnTo>
                  <a:pt x="0" y="2359885"/>
                </a:ln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Multiply 7"/>
          <p:cNvSpPr/>
          <p:nvPr userDrawn="1"/>
        </p:nvSpPr>
        <p:spPr>
          <a:xfrm>
            <a:off x="463098" y="257102"/>
            <a:ext cx="230452" cy="23045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Frame 8"/>
          <p:cNvSpPr/>
          <p:nvPr userDrawn="1"/>
        </p:nvSpPr>
        <p:spPr>
          <a:xfrm rot="19833765">
            <a:off x="3934236" y="4393031"/>
            <a:ext cx="222155" cy="222155"/>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0" name="Isosceles Triangle 9"/>
          <p:cNvSpPr/>
          <p:nvPr userDrawn="1"/>
        </p:nvSpPr>
        <p:spPr>
          <a:xfrm rot="1420415">
            <a:off x="7374504" y="520080"/>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Freeform 10"/>
          <p:cNvSpPr/>
          <p:nvPr userDrawn="1"/>
        </p:nvSpPr>
        <p:spPr>
          <a:xfrm>
            <a:off x="1" y="4427011"/>
            <a:ext cx="1074761" cy="716489"/>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348838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11" name="Flowchart: Document 5">
            <a:extLst>
              <a:ext uri="{FF2B5EF4-FFF2-40B4-BE49-F238E27FC236}">
                <a16:creationId xmlns:a16="http://schemas.microsoft.com/office/drawing/2014/main" id="{20767304-0A89-4C02-9C5C-86314A472A47}"/>
              </a:ext>
            </a:extLst>
          </p:cNvPr>
          <p:cNvSpPr/>
          <p:nvPr userDrawn="1"/>
        </p:nvSpPr>
        <p:spPr>
          <a:xfrm rot="16200000">
            <a:off x="-713947" y="713948"/>
            <a:ext cx="5143500" cy="371560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0807"/>
              <a:gd name="connsiteX1" fmla="*/ 21600 w 21600"/>
              <a:gd name="connsiteY1" fmla="*/ 0 h 20807"/>
              <a:gd name="connsiteX2" fmla="*/ 21600 w 21600"/>
              <a:gd name="connsiteY2" fmla="*/ 17322 h 20807"/>
              <a:gd name="connsiteX3" fmla="*/ 0 w 21600"/>
              <a:gd name="connsiteY3" fmla="*/ 20172 h 20807"/>
              <a:gd name="connsiteX4" fmla="*/ 0 w 21600"/>
              <a:gd name="connsiteY4" fmla="*/ 0 h 2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0807">
                <a:moveTo>
                  <a:pt x="0" y="0"/>
                </a:moveTo>
                <a:lnTo>
                  <a:pt x="21600" y="0"/>
                </a:lnTo>
                <a:lnTo>
                  <a:pt x="21600" y="17322"/>
                </a:lnTo>
                <a:cubicBezTo>
                  <a:pt x="12676" y="9522"/>
                  <a:pt x="10800" y="23922"/>
                  <a:pt x="0" y="20172"/>
                </a:cubicBezTo>
                <a:lnTo>
                  <a:pt x="0" y="0"/>
                </a:ln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9"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2242664" y="1569233"/>
            <a:ext cx="2120016" cy="2825621"/>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12" name="Frame 11"/>
          <p:cNvSpPr/>
          <p:nvPr userDrawn="1"/>
        </p:nvSpPr>
        <p:spPr>
          <a:xfrm rot="19833765">
            <a:off x="1898053" y="343638"/>
            <a:ext cx="222155" cy="222155"/>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3" name="Multiply 12"/>
          <p:cNvSpPr/>
          <p:nvPr userDrawn="1"/>
        </p:nvSpPr>
        <p:spPr>
          <a:xfrm>
            <a:off x="433292" y="1864126"/>
            <a:ext cx="230452" cy="23045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Freeform 13"/>
          <p:cNvSpPr/>
          <p:nvPr userDrawn="1"/>
        </p:nvSpPr>
        <p:spPr>
          <a:xfrm flipH="1" flipV="1">
            <a:off x="7953232" y="0"/>
            <a:ext cx="1175885" cy="783904"/>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Isosceles Triangle 14"/>
          <p:cNvSpPr/>
          <p:nvPr userDrawn="1"/>
        </p:nvSpPr>
        <p:spPr>
          <a:xfrm rot="1420415">
            <a:off x="8008259" y="4435644"/>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Donut 15"/>
          <p:cNvSpPr/>
          <p:nvPr userDrawn="1"/>
        </p:nvSpPr>
        <p:spPr>
          <a:xfrm>
            <a:off x="1244796" y="3336877"/>
            <a:ext cx="613007" cy="613007"/>
          </a:xfrm>
          <a:prstGeom prst="donut">
            <a:avLst>
              <a:gd name="adj" fmla="val 17021"/>
            </a:avLst>
          </a:prstGeom>
          <a:solidFill>
            <a:schemeClr val="accent1">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340232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right)">
                                      <p:cBhvr>
                                        <p:cTn id="24" dur="500"/>
                                        <p:tgtEl>
                                          <p:spTgt spid="14"/>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2" name="Rectangle 1"/>
          <p:cNvSpPr/>
          <p:nvPr userDrawn="1"/>
        </p:nvSpPr>
        <p:spPr>
          <a:xfrm>
            <a:off x="1136177" y="1903864"/>
            <a:ext cx="3342849" cy="2047163"/>
          </a:xfrm>
          <a:prstGeom prst="rect">
            <a:avLst/>
          </a:prstGeom>
          <a:solidFill>
            <a:schemeClr val="bg1"/>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Rectangle 2"/>
          <p:cNvSpPr/>
          <p:nvPr userDrawn="1"/>
        </p:nvSpPr>
        <p:spPr>
          <a:xfrm>
            <a:off x="4664976" y="1903863"/>
            <a:ext cx="3359908" cy="2047163"/>
          </a:xfrm>
          <a:prstGeom prst="rect">
            <a:avLst/>
          </a:prstGeom>
          <a:gradFill>
            <a:gsLst>
              <a:gs pos="0">
                <a:schemeClr val="accent1"/>
              </a:gs>
              <a:gs pos="100000">
                <a:schemeClr val="accent2"/>
              </a:gs>
            </a:gsLst>
            <a:lin ang="5400000" scaled="1"/>
          </a:gra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Picture Placeholder 4"/>
          <p:cNvSpPr>
            <a:spLocks noGrp="1"/>
          </p:cNvSpPr>
          <p:nvPr>
            <p:ph type="pic" sz="quarter" idx="10"/>
          </p:nvPr>
        </p:nvSpPr>
        <p:spPr>
          <a:xfrm>
            <a:off x="1455192" y="2898443"/>
            <a:ext cx="714802" cy="714802"/>
          </a:xfrm>
          <a:custGeom>
            <a:avLst/>
            <a:gdLst>
              <a:gd name="connsiteX0" fmla="*/ 1344305 w 2688610"/>
              <a:gd name="connsiteY0" fmla="*/ 0 h 2688610"/>
              <a:gd name="connsiteX1" fmla="*/ 2688610 w 2688610"/>
              <a:gd name="connsiteY1" fmla="*/ 1344305 h 2688610"/>
              <a:gd name="connsiteX2" fmla="*/ 1344305 w 2688610"/>
              <a:gd name="connsiteY2" fmla="*/ 2688610 h 2688610"/>
              <a:gd name="connsiteX3" fmla="*/ 0 w 2688610"/>
              <a:gd name="connsiteY3" fmla="*/ 1344305 h 2688610"/>
              <a:gd name="connsiteX4" fmla="*/ 1344305 w 2688610"/>
              <a:gd name="connsiteY4" fmla="*/ 0 h 268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10" h="2688610">
                <a:moveTo>
                  <a:pt x="1344305" y="0"/>
                </a:moveTo>
                <a:cubicBezTo>
                  <a:pt x="2086744" y="0"/>
                  <a:pt x="2688610" y="601866"/>
                  <a:pt x="2688610" y="1344305"/>
                </a:cubicBezTo>
                <a:cubicBezTo>
                  <a:pt x="2688610" y="2086744"/>
                  <a:pt x="2086744" y="2688610"/>
                  <a:pt x="1344305" y="2688610"/>
                </a:cubicBezTo>
                <a:cubicBezTo>
                  <a:pt x="601866" y="2688610"/>
                  <a:pt x="0" y="2086744"/>
                  <a:pt x="0" y="1344305"/>
                </a:cubicBezTo>
                <a:cubicBezTo>
                  <a:pt x="0" y="601866"/>
                  <a:pt x="601866" y="0"/>
                  <a:pt x="1344305" y="0"/>
                </a:cubicBezTo>
                <a:close/>
              </a:path>
            </a:pathLst>
          </a:custGeom>
          <a:solidFill>
            <a:schemeClr val="bg1">
              <a:lumMod val="95000"/>
            </a:schemeClr>
          </a:solidFill>
        </p:spPr>
        <p:txBody>
          <a:bodyPr wrap="square">
            <a:noAutofit/>
          </a:bodyPr>
          <a:lstStyle/>
          <a:p>
            <a:endParaRPr lang="en-US"/>
          </a:p>
        </p:txBody>
      </p:sp>
      <p:sp>
        <p:nvSpPr>
          <p:cNvPr id="6" name="Picture Placeholder 5"/>
          <p:cNvSpPr>
            <a:spLocks noGrp="1"/>
          </p:cNvSpPr>
          <p:nvPr>
            <p:ph type="pic" sz="quarter" idx="11"/>
          </p:nvPr>
        </p:nvSpPr>
        <p:spPr>
          <a:xfrm>
            <a:off x="5059908" y="2898442"/>
            <a:ext cx="714802" cy="714802"/>
          </a:xfrm>
          <a:custGeom>
            <a:avLst/>
            <a:gdLst>
              <a:gd name="connsiteX0" fmla="*/ 1344305 w 2688610"/>
              <a:gd name="connsiteY0" fmla="*/ 0 h 2688610"/>
              <a:gd name="connsiteX1" fmla="*/ 2688610 w 2688610"/>
              <a:gd name="connsiteY1" fmla="*/ 1344305 h 2688610"/>
              <a:gd name="connsiteX2" fmla="*/ 1344305 w 2688610"/>
              <a:gd name="connsiteY2" fmla="*/ 2688610 h 2688610"/>
              <a:gd name="connsiteX3" fmla="*/ 0 w 2688610"/>
              <a:gd name="connsiteY3" fmla="*/ 1344305 h 2688610"/>
              <a:gd name="connsiteX4" fmla="*/ 1344305 w 2688610"/>
              <a:gd name="connsiteY4" fmla="*/ 0 h 268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10" h="2688610">
                <a:moveTo>
                  <a:pt x="1344305" y="0"/>
                </a:moveTo>
                <a:cubicBezTo>
                  <a:pt x="2086744" y="0"/>
                  <a:pt x="2688610" y="601866"/>
                  <a:pt x="2688610" y="1344305"/>
                </a:cubicBezTo>
                <a:cubicBezTo>
                  <a:pt x="2688610" y="2086744"/>
                  <a:pt x="2086744" y="2688610"/>
                  <a:pt x="1344305" y="2688610"/>
                </a:cubicBezTo>
                <a:cubicBezTo>
                  <a:pt x="601866" y="2688610"/>
                  <a:pt x="0" y="2086744"/>
                  <a:pt x="0" y="1344305"/>
                </a:cubicBezTo>
                <a:cubicBezTo>
                  <a:pt x="0" y="601866"/>
                  <a:pt x="601866" y="0"/>
                  <a:pt x="1344305" y="0"/>
                </a:cubicBezTo>
                <a:close/>
              </a:path>
            </a:pathLst>
          </a:custGeom>
          <a:solidFill>
            <a:schemeClr val="bg1">
              <a:lumMod val="95000"/>
            </a:schemeClr>
          </a:solidFill>
        </p:spPr>
        <p:txBody>
          <a:bodyPr wrap="square">
            <a:noAutofit/>
          </a:bodyPr>
          <a:lstStyle/>
          <a:p>
            <a:endParaRPr lang="en-US"/>
          </a:p>
        </p:txBody>
      </p:sp>
      <p:sp>
        <p:nvSpPr>
          <p:cNvPr id="7" name="Freeform 6">
            <a:extLst>
              <a:ext uri="{FF2B5EF4-FFF2-40B4-BE49-F238E27FC236}">
                <a16:creationId xmlns:a16="http://schemas.microsoft.com/office/drawing/2014/main" id="{89697E77-AE28-4C79-B386-A9F5D5E47FAB}"/>
              </a:ext>
            </a:extLst>
          </p:cNvPr>
          <p:cNvSpPr>
            <a:spLocks/>
          </p:cNvSpPr>
          <p:nvPr userDrawn="1"/>
        </p:nvSpPr>
        <p:spPr bwMode="auto">
          <a:xfrm rot="18740459">
            <a:off x="850701" y="1823978"/>
            <a:ext cx="570952" cy="437595"/>
          </a:xfrm>
          <a:custGeom>
            <a:avLst/>
            <a:gdLst>
              <a:gd name="T0" fmla="*/ 665 w 1891"/>
              <a:gd name="T1" fmla="*/ 145 h 1390"/>
              <a:gd name="T2" fmla="*/ 186 w 1891"/>
              <a:gd name="T3" fmla="*/ 639 h 1390"/>
              <a:gd name="T4" fmla="*/ 388 w 1891"/>
              <a:gd name="T5" fmla="*/ 1357 h 1390"/>
              <a:gd name="T6" fmla="*/ 1298 w 1891"/>
              <a:gd name="T7" fmla="*/ 1133 h 1390"/>
              <a:gd name="T8" fmla="*/ 1660 w 1891"/>
              <a:gd name="T9" fmla="*/ 540 h 1390"/>
              <a:gd name="T10" fmla="*/ 665 w 1891"/>
              <a:gd name="T11" fmla="*/ 145 h 1390"/>
              <a:gd name="connsiteX0" fmla="*/ 2769 w 8457"/>
              <a:gd name="connsiteY0" fmla="*/ 35 h 8762"/>
              <a:gd name="connsiteX1" fmla="*/ 236 w 8457"/>
              <a:gd name="connsiteY1" fmla="*/ 3589 h 8762"/>
              <a:gd name="connsiteX2" fmla="*/ 1304 w 8457"/>
              <a:gd name="connsiteY2" fmla="*/ 8755 h 8762"/>
              <a:gd name="connsiteX3" fmla="*/ 6116 w 8457"/>
              <a:gd name="connsiteY3" fmla="*/ 7143 h 8762"/>
              <a:gd name="connsiteX4" fmla="*/ 8030 w 8457"/>
              <a:gd name="connsiteY4" fmla="*/ 2877 h 8762"/>
              <a:gd name="connsiteX5" fmla="*/ 2769 w 8457"/>
              <a:gd name="connsiteY5" fmla="*/ 35 h 8762"/>
              <a:gd name="connsiteX0" fmla="*/ 3274 w 10000"/>
              <a:gd name="connsiteY0" fmla="*/ 39 h 9999"/>
              <a:gd name="connsiteX1" fmla="*/ 279 w 10000"/>
              <a:gd name="connsiteY1" fmla="*/ 4095 h 9999"/>
              <a:gd name="connsiteX2" fmla="*/ 1542 w 10000"/>
              <a:gd name="connsiteY2" fmla="*/ 9991 h 9999"/>
              <a:gd name="connsiteX3" fmla="*/ 7232 w 10000"/>
              <a:gd name="connsiteY3" fmla="*/ 8151 h 9999"/>
              <a:gd name="connsiteX4" fmla="*/ 9495 w 10000"/>
              <a:gd name="connsiteY4" fmla="*/ 3282 h 9999"/>
              <a:gd name="connsiteX5" fmla="*/ 3274 w 10000"/>
              <a:gd name="connsiteY5" fmla="*/ 39 h 9999"/>
              <a:gd name="connsiteX0" fmla="*/ 3274 w 10000"/>
              <a:gd name="connsiteY0" fmla="*/ 24 h 9985"/>
              <a:gd name="connsiteX1" fmla="*/ 279 w 10000"/>
              <a:gd name="connsiteY1" fmla="*/ 4080 h 9985"/>
              <a:gd name="connsiteX2" fmla="*/ 1542 w 10000"/>
              <a:gd name="connsiteY2" fmla="*/ 9977 h 9985"/>
              <a:gd name="connsiteX3" fmla="*/ 7232 w 10000"/>
              <a:gd name="connsiteY3" fmla="*/ 8137 h 9985"/>
              <a:gd name="connsiteX4" fmla="*/ 9495 w 10000"/>
              <a:gd name="connsiteY4" fmla="*/ 3267 h 9985"/>
              <a:gd name="connsiteX5" fmla="*/ 3274 w 10000"/>
              <a:gd name="connsiteY5" fmla="*/ 24 h 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85">
                <a:moveTo>
                  <a:pt x="3274" y="24"/>
                </a:moveTo>
                <a:cubicBezTo>
                  <a:pt x="2657" y="135"/>
                  <a:pt x="829" y="944"/>
                  <a:pt x="279" y="4080"/>
                </a:cubicBezTo>
                <a:cubicBezTo>
                  <a:pt x="279" y="4080"/>
                  <a:pt x="-884" y="10247"/>
                  <a:pt x="1542" y="9977"/>
                </a:cubicBezTo>
                <a:cubicBezTo>
                  <a:pt x="3974" y="9705"/>
                  <a:pt x="5463" y="8031"/>
                  <a:pt x="7232" y="8137"/>
                </a:cubicBezTo>
                <a:cubicBezTo>
                  <a:pt x="9002" y="8245"/>
                  <a:pt x="10940" y="6462"/>
                  <a:pt x="9495" y="3267"/>
                </a:cubicBezTo>
                <a:cubicBezTo>
                  <a:pt x="8057" y="73"/>
                  <a:pt x="3891" y="-87"/>
                  <a:pt x="3274" y="24"/>
                </a:cubicBezTo>
                <a:close/>
              </a:path>
            </a:pathLst>
          </a:custGeom>
          <a:gradFill>
            <a:gsLst>
              <a:gs pos="0">
                <a:schemeClr val="accent1"/>
              </a:gs>
              <a:gs pos="99000">
                <a:schemeClr val="accent2"/>
              </a:gs>
            </a:gsLst>
            <a:lin ang="2700000" scaled="1"/>
          </a:gradFill>
          <a:ln>
            <a:noFill/>
          </a:ln>
          <a:effectLst>
            <a:outerShdw blurRad="393700" sx="102000" sy="102000" algn="ctr" rotWithShape="0">
              <a:prstClr val="black">
                <a:alpha val="14000"/>
              </a:prstClr>
            </a:outerShdw>
          </a:effectLst>
        </p:spPr>
        <p:txBody>
          <a:bodyPr vert="horz" wrap="square" lIns="68580" tIns="34290" rIns="68580" bIns="34290" numCol="1" anchor="t" anchorCtr="0" compatLnSpc="1">
            <a:prstTxWarp prst="textNoShape">
              <a:avLst/>
            </a:prstTxWarp>
          </a:bodyPr>
          <a:lstStyle/>
          <a:p>
            <a:endParaRPr lang="en-US" sz="1013"/>
          </a:p>
        </p:txBody>
      </p:sp>
      <p:sp>
        <p:nvSpPr>
          <p:cNvPr id="8" name="Frame 7"/>
          <p:cNvSpPr/>
          <p:nvPr userDrawn="1"/>
        </p:nvSpPr>
        <p:spPr>
          <a:xfrm rot="19833765">
            <a:off x="8460065" y="2681091"/>
            <a:ext cx="222155" cy="222155"/>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9" name="Multiply 8"/>
          <p:cNvSpPr/>
          <p:nvPr userDrawn="1"/>
        </p:nvSpPr>
        <p:spPr>
          <a:xfrm>
            <a:off x="7258158" y="337782"/>
            <a:ext cx="230452" cy="23045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Freeform 9"/>
          <p:cNvSpPr/>
          <p:nvPr userDrawn="1"/>
        </p:nvSpPr>
        <p:spPr>
          <a:xfrm flipV="1">
            <a:off x="0" y="0"/>
            <a:ext cx="1212975" cy="808630"/>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Isosceles Triangle 10"/>
          <p:cNvSpPr/>
          <p:nvPr userDrawn="1"/>
        </p:nvSpPr>
        <p:spPr>
          <a:xfrm rot="1420415">
            <a:off x="1882613" y="4404828"/>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37382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0" y="0"/>
            <a:ext cx="9144000" cy="5143500"/>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Tree>
    <p:extLst>
      <p:ext uri="{BB962C8B-B14F-4D97-AF65-F5344CB8AC3E}">
        <p14:creationId xmlns:p14="http://schemas.microsoft.com/office/powerpoint/2010/main" val="206713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62268" y="1864625"/>
            <a:ext cx="1431309" cy="1431309"/>
          </a:xfrm>
          <a:custGeom>
            <a:avLst/>
            <a:gdLst>
              <a:gd name="connsiteX0" fmla="*/ 1344305 w 2688610"/>
              <a:gd name="connsiteY0" fmla="*/ 0 h 2688610"/>
              <a:gd name="connsiteX1" fmla="*/ 2688610 w 2688610"/>
              <a:gd name="connsiteY1" fmla="*/ 1344305 h 2688610"/>
              <a:gd name="connsiteX2" fmla="*/ 1344305 w 2688610"/>
              <a:gd name="connsiteY2" fmla="*/ 2688610 h 2688610"/>
              <a:gd name="connsiteX3" fmla="*/ 0 w 2688610"/>
              <a:gd name="connsiteY3" fmla="*/ 1344305 h 2688610"/>
              <a:gd name="connsiteX4" fmla="*/ 1344305 w 2688610"/>
              <a:gd name="connsiteY4" fmla="*/ 0 h 268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10" h="2688610">
                <a:moveTo>
                  <a:pt x="1344305" y="0"/>
                </a:moveTo>
                <a:cubicBezTo>
                  <a:pt x="2086744" y="0"/>
                  <a:pt x="2688610" y="601866"/>
                  <a:pt x="2688610" y="1344305"/>
                </a:cubicBezTo>
                <a:cubicBezTo>
                  <a:pt x="2688610" y="2086744"/>
                  <a:pt x="2086744" y="2688610"/>
                  <a:pt x="1344305" y="2688610"/>
                </a:cubicBezTo>
                <a:cubicBezTo>
                  <a:pt x="601866" y="2688610"/>
                  <a:pt x="0" y="2086744"/>
                  <a:pt x="0" y="1344305"/>
                </a:cubicBezTo>
                <a:cubicBezTo>
                  <a:pt x="0" y="601866"/>
                  <a:pt x="601866" y="0"/>
                  <a:pt x="1344305" y="0"/>
                </a:cubicBezTo>
                <a:close/>
              </a:path>
            </a:pathLst>
          </a:custGeom>
          <a:solidFill>
            <a:schemeClr val="bg1">
              <a:lumMod val="95000"/>
            </a:schemeClr>
          </a:solidFill>
        </p:spPr>
        <p:txBody>
          <a:bodyPr wrap="square">
            <a:noAutofit/>
          </a:bodyPr>
          <a:lstStyle/>
          <a:p>
            <a:endParaRPr lang="en-US"/>
          </a:p>
        </p:txBody>
      </p:sp>
      <p:sp>
        <p:nvSpPr>
          <p:cNvPr id="5" name="Picture Placeholder 4"/>
          <p:cNvSpPr>
            <a:spLocks noGrp="1"/>
          </p:cNvSpPr>
          <p:nvPr>
            <p:ph type="pic" sz="quarter" idx="11"/>
          </p:nvPr>
        </p:nvSpPr>
        <p:spPr>
          <a:xfrm>
            <a:off x="3856346" y="1864625"/>
            <a:ext cx="1431309" cy="1431309"/>
          </a:xfrm>
          <a:custGeom>
            <a:avLst/>
            <a:gdLst>
              <a:gd name="connsiteX0" fmla="*/ 1344305 w 2688610"/>
              <a:gd name="connsiteY0" fmla="*/ 0 h 2688610"/>
              <a:gd name="connsiteX1" fmla="*/ 2688610 w 2688610"/>
              <a:gd name="connsiteY1" fmla="*/ 1344305 h 2688610"/>
              <a:gd name="connsiteX2" fmla="*/ 1344305 w 2688610"/>
              <a:gd name="connsiteY2" fmla="*/ 2688610 h 2688610"/>
              <a:gd name="connsiteX3" fmla="*/ 0 w 2688610"/>
              <a:gd name="connsiteY3" fmla="*/ 1344305 h 2688610"/>
              <a:gd name="connsiteX4" fmla="*/ 1344305 w 2688610"/>
              <a:gd name="connsiteY4" fmla="*/ 0 h 268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10" h="2688610">
                <a:moveTo>
                  <a:pt x="1344305" y="0"/>
                </a:moveTo>
                <a:cubicBezTo>
                  <a:pt x="2086744" y="0"/>
                  <a:pt x="2688610" y="601866"/>
                  <a:pt x="2688610" y="1344305"/>
                </a:cubicBezTo>
                <a:cubicBezTo>
                  <a:pt x="2688610" y="2086744"/>
                  <a:pt x="2086744" y="2688610"/>
                  <a:pt x="1344305" y="2688610"/>
                </a:cubicBezTo>
                <a:cubicBezTo>
                  <a:pt x="601866" y="2688610"/>
                  <a:pt x="0" y="2086744"/>
                  <a:pt x="0" y="1344305"/>
                </a:cubicBezTo>
                <a:cubicBezTo>
                  <a:pt x="0" y="601866"/>
                  <a:pt x="601866" y="0"/>
                  <a:pt x="1344305" y="0"/>
                </a:cubicBezTo>
                <a:close/>
              </a:path>
            </a:pathLst>
          </a:custGeom>
          <a:solidFill>
            <a:schemeClr val="bg1">
              <a:lumMod val="95000"/>
            </a:schemeClr>
          </a:solidFill>
        </p:spPr>
        <p:txBody>
          <a:bodyPr wrap="square">
            <a:noAutofit/>
          </a:bodyPr>
          <a:lstStyle/>
          <a:p>
            <a:endParaRPr lang="en-US"/>
          </a:p>
        </p:txBody>
      </p:sp>
      <p:sp>
        <p:nvSpPr>
          <p:cNvPr id="6" name="Picture Placeholder 5"/>
          <p:cNvSpPr>
            <a:spLocks noGrp="1"/>
          </p:cNvSpPr>
          <p:nvPr>
            <p:ph type="pic" sz="quarter" idx="12"/>
          </p:nvPr>
        </p:nvSpPr>
        <p:spPr>
          <a:xfrm>
            <a:off x="5950424" y="1864625"/>
            <a:ext cx="1431309" cy="1431309"/>
          </a:xfrm>
          <a:custGeom>
            <a:avLst/>
            <a:gdLst>
              <a:gd name="connsiteX0" fmla="*/ 1344305 w 2688610"/>
              <a:gd name="connsiteY0" fmla="*/ 0 h 2688610"/>
              <a:gd name="connsiteX1" fmla="*/ 2688610 w 2688610"/>
              <a:gd name="connsiteY1" fmla="*/ 1344305 h 2688610"/>
              <a:gd name="connsiteX2" fmla="*/ 1344305 w 2688610"/>
              <a:gd name="connsiteY2" fmla="*/ 2688610 h 2688610"/>
              <a:gd name="connsiteX3" fmla="*/ 0 w 2688610"/>
              <a:gd name="connsiteY3" fmla="*/ 1344305 h 2688610"/>
              <a:gd name="connsiteX4" fmla="*/ 1344305 w 2688610"/>
              <a:gd name="connsiteY4" fmla="*/ 0 h 268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10" h="2688610">
                <a:moveTo>
                  <a:pt x="1344305" y="0"/>
                </a:moveTo>
                <a:cubicBezTo>
                  <a:pt x="2086744" y="0"/>
                  <a:pt x="2688610" y="601866"/>
                  <a:pt x="2688610" y="1344305"/>
                </a:cubicBezTo>
                <a:cubicBezTo>
                  <a:pt x="2688610" y="2086744"/>
                  <a:pt x="2086744" y="2688610"/>
                  <a:pt x="1344305" y="2688610"/>
                </a:cubicBezTo>
                <a:cubicBezTo>
                  <a:pt x="601866" y="2688610"/>
                  <a:pt x="0" y="2086744"/>
                  <a:pt x="0" y="1344305"/>
                </a:cubicBezTo>
                <a:cubicBezTo>
                  <a:pt x="0" y="601866"/>
                  <a:pt x="601866" y="0"/>
                  <a:pt x="1344305" y="0"/>
                </a:cubicBezTo>
                <a:close/>
              </a:path>
            </a:pathLst>
          </a:custGeom>
          <a:solidFill>
            <a:schemeClr val="bg1">
              <a:lumMod val="95000"/>
            </a:schemeClr>
          </a:solidFill>
        </p:spPr>
        <p:txBody>
          <a:bodyPr wrap="square">
            <a:noAutofit/>
          </a:bodyPr>
          <a:lstStyle/>
          <a:p>
            <a:endParaRPr lang="en-US"/>
          </a:p>
        </p:txBody>
      </p:sp>
      <p:sp>
        <p:nvSpPr>
          <p:cNvPr id="15" name="Freeform 14"/>
          <p:cNvSpPr/>
          <p:nvPr userDrawn="1"/>
        </p:nvSpPr>
        <p:spPr>
          <a:xfrm flipV="1">
            <a:off x="8413660" y="4217158"/>
            <a:ext cx="730340" cy="926342"/>
          </a:xfrm>
          <a:custGeom>
            <a:avLst/>
            <a:gdLst>
              <a:gd name="connsiteX0" fmla="*/ 94754 w 1313315"/>
              <a:gd name="connsiteY0" fmla="*/ 0 h 1665770"/>
              <a:gd name="connsiteX1" fmla="*/ 1313315 w 1313315"/>
              <a:gd name="connsiteY1" fmla="*/ 0 h 1665770"/>
              <a:gd name="connsiteX2" fmla="*/ 1313315 w 1313315"/>
              <a:gd name="connsiteY2" fmla="*/ 1665770 h 1665770"/>
              <a:gd name="connsiteX3" fmla="*/ 1267917 w 1313315"/>
              <a:gd name="connsiteY3" fmla="*/ 1654942 h 1665770"/>
              <a:gd name="connsiteX4" fmla="*/ 1085162 w 1313315"/>
              <a:gd name="connsiteY4" fmla="*/ 1516433 h 1665770"/>
              <a:gd name="connsiteX5" fmla="*/ 752759 w 1313315"/>
              <a:gd name="connsiteY5" fmla="*/ 1028654 h 1665770"/>
              <a:gd name="connsiteX6" fmla="*/ 68095 w 1313315"/>
              <a:gd name="connsiteY6" fmla="*/ 518196 h 1665770"/>
              <a:gd name="connsiteX7" fmla="*/ 68541 w 1313315"/>
              <a:gd name="connsiteY7" fmla="*/ 46105 h 166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315" h="1665770">
                <a:moveTo>
                  <a:pt x="94754" y="0"/>
                </a:moveTo>
                <a:lnTo>
                  <a:pt x="1313315" y="0"/>
                </a:lnTo>
                <a:lnTo>
                  <a:pt x="1313315" y="1665770"/>
                </a:lnTo>
                <a:lnTo>
                  <a:pt x="1267917" y="1654942"/>
                </a:lnTo>
                <a:cubicBezTo>
                  <a:pt x="1195228" y="1628554"/>
                  <a:pt x="1134868" y="1575659"/>
                  <a:pt x="1085162" y="1516433"/>
                </a:cubicBezTo>
                <a:cubicBezTo>
                  <a:pt x="958400" y="1365381"/>
                  <a:pt x="890975" y="1169289"/>
                  <a:pt x="752759" y="1028654"/>
                </a:cubicBezTo>
                <a:cubicBezTo>
                  <a:pt x="551545" y="823921"/>
                  <a:pt x="223184" y="759738"/>
                  <a:pt x="68095" y="518196"/>
                </a:cubicBezTo>
                <a:cubicBezTo>
                  <a:pt x="-37781" y="353299"/>
                  <a:pt x="-6381" y="198110"/>
                  <a:pt x="68541" y="46105"/>
                </a:cubicBez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Frame 18"/>
          <p:cNvSpPr/>
          <p:nvPr userDrawn="1"/>
        </p:nvSpPr>
        <p:spPr>
          <a:xfrm rot="19833765">
            <a:off x="1181698" y="558590"/>
            <a:ext cx="222155" cy="222155"/>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20" name="Multiply 19"/>
          <p:cNvSpPr/>
          <p:nvPr userDrawn="1"/>
        </p:nvSpPr>
        <p:spPr>
          <a:xfrm>
            <a:off x="423055" y="3872527"/>
            <a:ext cx="344632" cy="34463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Isosceles Triangle 20"/>
          <p:cNvSpPr/>
          <p:nvPr userDrawn="1"/>
        </p:nvSpPr>
        <p:spPr>
          <a:xfrm rot="1420415">
            <a:off x="7282861" y="4477332"/>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315829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9" grpId="0" animBg="1"/>
      <p:bldP spid="20" grpId="0" animBg="1"/>
      <p:bldP spid="21"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6" name="Flowchart: Document 5">
            <a:extLst>
              <a:ext uri="{FF2B5EF4-FFF2-40B4-BE49-F238E27FC236}">
                <a16:creationId xmlns:a16="http://schemas.microsoft.com/office/drawing/2014/main" id="{20767304-0A89-4C02-9C5C-86314A472A47}"/>
              </a:ext>
            </a:extLst>
          </p:cNvPr>
          <p:cNvSpPr/>
          <p:nvPr userDrawn="1"/>
        </p:nvSpPr>
        <p:spPr>
          <a:xfrm rot="16200000">
            <a:off x="-1067082" y="1067083"/>
            <a:ext cx="5143500" cy="300933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0807"/>
              <a:gd name="connsiteX1" fmla="*/ 21600 w 21600"/>
              <a:gd name="connsiteY1" fmla="*/ 0 h 20807"/>
              <a:gd name="connsiteX2" fmla="*/ 21600 w 21600"/>
              <a:gd name="connsiteY2" fmla="*/ 17322 h 20807"/>
              <a:gd name="connsiteX3" fmla="*/ 0 w 21600"/>
              <a:gd name="connsiteY3" fmla="*/ 20172 h 20807"/>
              <a:gd name="connsiteX4" fmla="*/ 0 w 21600"/>
              <a:gd name="connsiteY4" fmla="*/ 0 h 2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0807">
                <a:moveTo>
                  <a:pt x="0" y="0"/>
                </a:moveTo>
                <a:lnTo>
                  <a:pt x="21600" y="0"/>
                </a:lnTo>
                <a:lnTo>
                  <a:pt x="21600" y="17322"/>
                </a:lnTo>
                <a:cubicBezTo>
                  <a:pt x="12676" y="9522"/>
                  <a:pt x="10800" y="23922"/>
                  <a:pt x="0" y="20172"/>
                </a:cubicBezTo>
                <a:lnTo>
                  <a:pt x="0" y="0"/>
                </a:ln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4"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460611" y="501555"/>
            <a:ext cx="3459709" cy="1965278"/>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5" name="Picture Placeholder 2">
            <a:extLst>
              <a:ext uri="{FF2B5EF4-FFF2-40B4-BE49-F238E27FC236}">
                <a16:creationId xmlns:a16="http://schemas.microsoft.com/office/drawing/2014/main" id="{E4D32B03-5A5F-45C1-9DF4-603C23D2DE93}"/>
              </a:ext>
            </a:extLst>
          </p:cNvPr>
          <p:cNvSpPr>
            <a:spLocks noGrp="1"/>
          </p:cNvSpPr>
          <p:nvPr>
            <p:ph type="pic" sz="quarter" idx="12"/>
          </p:nvPr>
        </p:nvSpPr>
        <p:spPr>
          <a:xfrm>
            <a:off x="460611" y="2652783"/>
            <a:ext cx="3459709" cy="1965278"/>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7" name="Frame 6"/>
          <p:cNvSpPr/>
          <p:nvPr userDrawn="1"/>
        </p:nvSpPr>
        <p:spPr>
          <a:xfrm rot="19833765">
            <a:off x="8070253" y="541805"/>
            <a:ext cx="222155" cy="222155"/>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8" name="Multiply 7"/>
          <p:cNvSpPr/>
          <p:nvPr userDrawn="1"/>
        </p:nvSpPr>
        <p:spPr>
          <a:xfrm>
            <a:off x="4380930" y="1673332"/>
            <a:ext cx="230452" cy="23045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Donut 8"/>
          <p:cNvSpPr/>
          <p:nvPr userDrawn="1"/>
        </p:nvSpPr>
        <p:spPr>
          <a:xfrm>
            <a:off x="7908315" y="4005054"/>
            <a:ext cx="613007" cy="613007"/>
          </a:xfrm>
          <a:prstGeom prst="donut">
            <a:avLst>
              <a:gd name="adj" fmla="val 17021"/>
            </a:avLst>
          </a:prstGeom>
          <a:solidFill>
            <a:schemeClr val="accent1">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358766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49077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4585648" y="1207827"/>
            <a:ext cx="2722728" cy="3935673"/>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
        <p:nvSpPr>
          <p:cNvPr id="7" name="Freeform 6"/>
          <p:cNvSpPr/>
          <p:nvPr userDrawn="1"/>
        </p:nvSpPr>
        <p:spPr>
          <a:xfrm flipV="1">
            <a:off x="0" y="0"/>
            <a:ext cx="1212975" cy="808630"/>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Multiply 7"/>
          <p:cNvSpPr/>
          <p:nvPr userDrawn="1"/>
        </p:nvSpPr>
        <p:spPr>
          <a:xfrm>
            <a:off x="7258158" y="337782"/>
            <a:ext cx="230452" cy="230452"/>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Isosceles Triangle 8"/>
          <p:cNvSpPr/>
          <p:nvPr userDrawn="1"/>
        </p:nvSpPr>
        <p:spPr>
          <a:xfrm rot="1420415">
            <a:off x="1836925" y="4411527"/>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382123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D32B03-5A5F-45C1-9DF4-603C23D2DE93}"/>
              </a:ext>
            </a:extLst>
          </p:cNvPr>
          <p:cNvSpPr>
            <a:spLocks noGrp="1"/>
          </p:cNvSpPr>
          <p:nvPr>
            <p:ph type="pic" sz="quarter" idx="11"/>
          </p:nvPr>
        </p:nvSpPr>
        <p:spPr>
          <a:xfrm>
            <a:off x="0" y="0"/>
            <a:ext cx="9144000" cy="5143500"/>
          </a:xfrm>
          <a:prstGeom prst="rect">
            <a:avLst/>
          </a:prstGeom>
          <a:solidFill>
            <a:schemeClr val="bg1">
              <a:lumMod val="95000"/>
            </a:schemeClr>
          </a:solidFill>
        </p:spPr>
        <p:txBody>
          <a:bodyPr/>
          <a:lstStyle>
            <a:lvl1pPr>
              <a:defRPr sz="2100">
                <a:latin typeface="Lato" panose="020F0502020204030203" pitchFamily="34" charset="0"/>
              </a:defRPr>
            </a:lvl1pPr>
          </a:lstStyle>
          <a:p>
            <a:endParaRPr lang="en-ID"/>
          </a:p>
        </p:txBody>
      </p:sp>
    </p:spTree>
    <p:extLst>
      <p:ext uri="{BB962C8B-B14F-4D97-AF65-F5344CB8AC3E}">
        <p14:creationId xmlns:p14="http://schemas.microsoft.com/office/powerpoint/2010/main" val="348612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007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81406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85989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22415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0940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2124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007580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12/27/2021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0211093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7" r:id="rId13"/>
    <p:sldLayoutId id="2147483708" r:id="rId14"/>
    <p:sldLayoutId id="2147483709" r:id="rId15"/>
    <p:sldLayoutId id="2147483710" r:id="rId16"/>
    <p:sldLayoutId id="2147483711" r:id="rId17"/>
    <p:sldLayoutId id="2147483712" r:id="rId18"/>
    <p:sldLayoutId id="2147483713" r:id="rId19"/>
    <p:sldLayoutId id="2147483715" r:id="rId20"/>
    <p:sldLayoutId id="2147483717" r:id="rId21"/>
    <p:sldLayoutId id="2147483720" r:id="rId22"/>
    <p:sldLayoutId id="2147483721" r:id="rId23"/>
    <p:sldLayoutId id="2147483723" r:id="rId24"/>
    <p:sldLayoutId id="2147483724" r:id="rId25"/>
    <p:sldLayoutId id="2147483729" r:id="rId26"/>
    <p:sldLayoutId id="2147483730" r:id="rId27"/>
    <p:sldLayoutId id="2147483731" r:id="rId28"/>
    <p:sldLayoutId id="2147483732" r:id="rId29"/>
    <p:sldLayoutId id="2147483733" r:id="rId30"/>
    <p:sldLayoutId id="2147483691" r:id="rId31"/>
    <p:sldLayoutId id="2147483692" r:id="rId3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V-P-A-AppDev/MINIMAP/blob/main/images/uml_new.png"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firebase/geofire-java"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hyperlink" Target="https://firebase.google.com/" TargetMode="External"/><Relationship Id="rId1" Type="http://schemas.openxmlformats.org/officeDocument/2006/relationships/slideLayout" Target="../slideLayouts/slideLayout29.xml"/><Relationship Id="rId6" Type="http://schemas.openxmlformats.org/officeDocument/2006/relationships/hyperlink" Target="https://github.com/bumptech/glide" TargetMode="External"/><Relationship Id="rId5" Type="http://schemas.openxmlformats.org/officeDocument/2006/relationships/image" Target="../media/image16.png"/><Relationship Id="rId4" Type="http://schemas.openxmlformats.org/officeDocument/2006/relationships/hyperlink" Target="https://developers.google.com/maps/documentation/android-sdk/" TargetMode="Externa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1.xml"/><Relationship Id="rId1" Type="http://schemas.openxmlformats.org/officeDocument/2006/relationships/video" Target="https://www.youtube.com/embed/tAB6q-EgHiI?feature=oembe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VictoKu1" TargetMode="External"/><Relationship Id="rId7" Type="http://schemas.openxmlformats.org/officeDocument/2006/relationships/image" Target="../media/image5.png"/><Relationship Id="rId2" Type="http://schemas.openxmlformats.org/officeDocument/2006/relationships/hyperlink" Target="https://github.com/V-P-A-AppDev/MINIMAP" TargetMode="External"/><Relationship Id="rId1" Type="http://schemas.openxmlformats.org/officeDocument/2006/relationships/slideLayout" Target="../slideLayouts/slideLayout30.xml"/><Relationship Id="rId6" Type="http://schemas.openxmlformats.org/officeDocument/2006/relationships/hyperlink" Target="https://github.com/V-P-A-AppDev" TargetMode="External"/><Relationship Id="rId5" Type="http://schemas.openxmlformats.org/officeDocument/2006/relationships/hyperlink" Target="https://github.com/Andrey-Ba" TargetMode="External"/><Relationship Id="rId4" Type="http://schemas.openxmlformats.org/officeDocument/2006/relationships/hyperlink" Target="https://github.com/porat-ah"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8.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7F57A0-5C0E-4CFF-9632-3A20CB27A033}"/>
              </a:ext>
            </a:extLst>
          </p:cNvPr>
          <p:cNvSpPr txBox="1"/>
          <p:nvPr/>
        </p:nvSpPr>
        <p:spPr>
          <a:xfrm>
            <a:off x="3018384" y="2636916"/>
            <a:ext cx="3346780" cy="538609"/>
          </a:xfrm>
          <a:prstGeom prst="rect">
            <a:avLst/>
          </a:prstGeom>
          <a:noFill/>
        </p:spPr>
        <p:txBody>
          <a:bodyPr wrap="square" lIns="91440" tIns="45720" rIns="91440" bIns="45720" rtlCol="0" anchor="t">
            <a:spAutoFit/>
          </a:bodyPr>
          <a:lstStyle/>
          <a:p>
            <a:pPr algn="ctr"/>
            <a:r>
              <a:rPr lang="en-US" sz="2900" b="1" spc="225">
                <a:latin typeface="Aharoni"/>
                <a:cs typeface="Aharoni"/>
              </a:rPr>
              <a:t>MiniMap</a:t>
            </a:r>
            <a:endParaRPr lang="en-ID" sz="2900" b="1" spc="225">
              <a:latin typeface="Aharoni"/>
              <a:cs typeface="Aharoni"/>
            </a:endParaRPr>
          </a:p>
        </p:txBody>
      </p:sp>
      <p:pic>
        <p:nvPicPr>
          <p:cNvPr id="6" name="Picture 6" descr="Icon&#10;&#10;Description automatically generated">
            <a:extLst>
              <a:ext uri="{FF2B5EF4-FFF2-40B4-BE49-F238E27FC236}">
                <a16:creationId xmlns:a16="http://schemas.microsoft.com/office/drawing/2014/main" id="{D999E625-0638-44E2-9370-ED971769A444}"/>
              </a:ext>
            </a:extLst>
          </p:cNvPr>
          <p:cNvPicPr>
            <a:picLocks noChangeAspect="1"/>
          </p:cNvPicPr>
          <p:nvPr/>
        </p:nvPicPr>
        <p:blipFill>
          <a:blip r:embed="rId2"/>
          <a:stretch>
            <a:fillRect/>
          </a:stretch>
        </p:blipFill>
        <p:spPr>
          <a:xfrm>
            <a:off x="3706091" y="736022"/>
            <a:ext cx="1905000" cy="1905000"/>
          </a:xfrm>
          <a:prstGeom prst="rect">
            <a:avLst/>
          </a:prstGeom>
        </p:spPr>
      </p:pic>
      <p:sp>
        <p:nvSpPr>
          <p:cNvPr id="7" name="TextBox 6">
            <a:extLst>
              <a:ext uri="{FF2B5EF4-FFF2-40B4-BE49-F238E27FC236}">
                <a16:creationId xmlns:a16="http://schemas.microsoft.com/office/drawing/2014/main" id="{6FC477A5-29A9-42DF-ABA3-D164C8DDDD57}"/>
              </a:ext>
            </a:extLst>
          </p:cNvPr>
          <p:cNvSpPr txBox="1"/>
          <p:nvPr/>
        </p:nvSpPr>
        <p:spPr>
          <a:xfrm>
            <a:off x="2304876" y="3282885"/>
            <a:ext cx="4853461" cy="1138773"/>
          </a:xfrm>
          <a:prstGeom prst="rect">
            <a:avLst/>
          </a:prstGeom>
          <a:noFill/>
        </p:spPr>
        <p:txBody>
          <a:bodyPr wrap="square" lIns="91440" tIns="45720" rIns="91440" bIns="45720" rtlCol="0" anchor="t">
            <a:spAutoFit/>
          </a:bodyPr>
          <a:lstStyle/>
          <a:p>
            <a:pPr algn="ctr"/>
            <a:r>
              <a:rPr lang="en-US" sz="1700" b="1" spc="225">
                <a:latin typeface="+mj-lt"/>
              </a:rPr>
              <a:t>By:</a:t>
            </a:r>
            <a:endParaRPr lang="en-US" sz="1700">
              <a:ea typeface="Source Sans Pro"/>
            </a:endParaRPr>
          </a:p>
          <a:p>
            <a:pPr algn="ctr"/>
            <a:r>
              <a:rPr lang="en-US" sz="1700" b="1" spc="225">
                <a:latin typeface="+mj-lt"/>
              </a:rPr>
              <a:t> Victor Kushnir</a:t>
            </a:r>
            <a:endParaRPr lang="en-US" sz="1700">
              <a:ea typeface="Source Sans Pro"/>
            </a:endParaRPr>
          </a:p>
          <a:p>
            <a:pPr algn="ctr"/>
            <a:r>
              <a:rPr lang="en-US" sz="1700" b="1" spc="225">
                <a:latin typeface="Montserrat Black"/>
              </a:rPr>
              <a:t>Porat Aharon</a:t>
            </a:r>
          </a:p>
          <a:p>
            <a:pPr algn="ctr"/>
            <a:r>
              <a:rPr lang="en-US" sz="1700" b="1" spc="225">
                <a:latin typeface="Montserrat Black"/>
              </a:rPr>
              <a:t>Andrey </a:t>
            </a:r>
            <a:r>
              <a:rPr lang="en-US" sz="1700" spc="225">
                <a:latin typeface="Montserrat Black"/>
                <a:ea typeface="+mn-lt"/>
                <a:cs typeface="+mn-lt"/>
              </a:rPr>
              <a:t>Bakhrakh</a:t>
            </a:r>
            <a:endParaRPr lang="en-US" sz="1700" b="1" spc="225">
              <a:solidFill>
                <a:srgbClr val="000000"/>
              </a:solidFill>
              <a:latin typeface="Montserrat Black"/>
              <a:ea typeface="+mn-lt"/>
              <a:cs typeface="+mn-lt"/>
            </a:endParaRPr>
          </a:p>
        </p:txBody>
      </p:sp>
    </p:spTree>
    <p:extLst>
      <p:ext uri="{BB962C8B-B14F-4D97-AF65-F5344CB8AC3E}">
        <p14:creationId xmlns:p14="http://schemas.microsoft.com/office/powerpoint/2010/main" val="3800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F19999-B9F0-4A12-A9CE-C3145D7BDDE7}"/>
              </a:ext>
            </a:extLst>
          </p:cNvPr>
          <p:cNvSpPr txBox="1"/>
          <p:nvPr/>
        </p:nvSpPr>
        <p:spPr>
          <a:xfrm>
            <a:off x="678954" y="375189"/>
            <a:ext cx="3346780" cy="461665"/>
          </a:xfrm>
          <a:prstGeom prst="rect">
            <a:avLst/>
          </a:prstGeom>
          <a:noFill/>
        </p:spPr>
        <p:txBody>
          <a:bodyPr wrap="square" lIns="91440" tIns="45720" rIns="91440" bIns="45720" rtlCol="0" anchor="t">
            <a:spAutoFit/>
          </a:bodyPr>
          <a:lstStyle/>
          <a:p>
            <a:r>
              <a:rPr lang="en-US" sz="2400" b="1">
                <a:solidFill>
                  <a:schemeClr val="tx1">
                    <a:lumMod val="75000"/>
                    <a:lumOff val="25000"/>
                  </a:schemeClr>
                </a:solidFill>
                <a:latin typeface="+mj-lt"/>
                <a:hlinkClick r:id="rId2">
                  <a:extLst>
                    <a:ext uri="{A12FA001-AC4F-418D-AE19-62706E023703}">
                      <ahyp:hlinkClr xmlns:ahyp="http://schemas.microsoft.com/office/drawing/2018/hyperlinkcolor" val="tx"/>
                    </a:ext>
                  </a:extLst>
                </a:hlinkClick>
              </a:rPr>
              <a:t>UML</a:t>
            </a:r>
            <a:endParaRPr lang="en-US" sz="2400" b="1">
              <a:solidFill>
                <a:schemeClr val="tx1">
                  <a:lumMod val="75000"/>
                  <a:lumOff val="25000"/>
                </a:schemeClr>
              </a:solidFill>
              <a:latin typeface="+mj-lt"/>
            </a:endParaRPr>
          </a:p>
        </p:txBody>
      </p:sp>
      <p:pic>
        <p:nvPicPr>
          <p:cNvPr id="2" name="Picture 2" descr="Diagram&#10;&#10;Description automatically generated">
            <a:extLst>
              <a:ext uri="{FF2B5EF4-FFF2-40B4-BE49-F238E27FC236}">
                <a16:creationId xmlns:a16="http://schemas.microsoft.com/office/drawing/2014/main" id="{C1154762-C6F8-4A05-AD8D-0D14534DBCBA}"/>
              </a:ext>
            </a:extLst>
          </p:cNvPr>
          <p:cNvPicPr>
            <a:picLocks noChangeAspect="1"/>
          </p:cNvPicPr>
          <p:nvPr/>
        </p:nvPicPr>
        <p:blipFill>
          <a:blip r:embed="rId3"/>
          <a:stretch>
            <a:fillRect/>
          </a:stretch>
        </p:blipFill>
        <p:spPr>
          <a:xfrm>
            <a:off x="117853" y="1741252"/>
            <a:ext cx="8914691" cy="1657582"/>
          </a:xfrm>
          <a:prstGeom prst="rect">
            <a:avLst/>
          </a:prstGeom>
        </p:spPr>
      </p:pic>
    </p:spTree>
    <p:extLst>
      <p:ext uri="{BB962C8B-B14F-4D97-AF65-F5344CB8AC3E}">
        <p14:creationId xmlns:p14="http://schemas.microsoft.com/office/powerpoint/2010/main" val="397252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F19999-B9F0-4A12-A9CE-C3145D7BDDE7}"/>
              </a:ext>
            </a:extLst>
          </p:cNvPr>
          <p:cNvSpPr txBox="1"/>
          <p:nvPr/>
        </p:nvSpPr>
        <p:spPr>
          <a:xfrm>
            <a:off x="292853" y="662883"/>
            <a:ext cx="7283365" cy="461665"/>
          </a:xfrm>
          <a:prstGeom prst="rect">
            <a:avLst/>
          </a:prstGeom>
          <a:noFill/>
        </p:spPr>
        <p:txBody>
          <a:bodyPr wrap="square" rtlCol="0">
            <a:spAutoFit/>
          </a:bodyPr>
          <a:lstStyle/>
          <a:p>
            <a:r>
              <a:rPr lang="en-US" sz="2400" b="1">
                <a:solidFill>
                  <a:schemeClr val="tx1">
                    <a:lumMod val="75000"/>
                    <a:lumOff val="25000"/>
                  </a:schemeClr>
                </a:solidFill>
                <a:latin typeface="+mj-lt"/>
              </a:rPr>
              <a:t>The Project Uses The Following Systems</a:t>
            </a:r>
            <a:endParaRPr lang="en-ID" sz="2400" b="1">
              <a:solidFill>
                <a:schemeClr val="tx1">
                  <a:lumMod val="75000"/>
                  <a:lumOff val="25000"/>
                </a:schemeClr>
              </a:solidFill>
              <a:latin typeface="+mj-lt"/>
            </a:endParaRPr>
          </a:p>
        </p:txBody>
      </p:sp>
      <p:pic>
        <p:nvPicPr>
          <p:cNvPr id="14" name="Picture 13" descr="A picture containing text, envelope&#10;&#10;Description automatically generated">
            <a:hlinkClick r:id="rId2"/>
            <a:extLst>
              <a:ext uri="{FF2B5EF4-FFF2-40B4-BE49-F238E27FC236}">
                <a16:creationId xmlns:a16="http://schemas.microsoft.com/office/drawing/2014/main" id="{E8083719-5199-4D50-A708-4333E36E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519" y="1519986"/>
            <a:ext cx="364671" cy="594060"/>
          </a:xfrm>
          <a:prstGeom prst="rect">
            <a:avLst/>
          </a:prstGeom>
        </p:spPr>
      </p:pic>
      <p:pic>
        <p:nvPicPr>
          <p:cNvPr id="17" name="Picture 16" descr="Icon&#10;&#10;Description automatically generated">
            <a:hlinkClick r:id="rId4"/>
            <a:extLst>
              <a:ext uri="{FF2B5EF4-FFF2-40B4-BE49-F238E27FC236}">
                <a16:creationId xmlns:a16="http://schemas.microsoft.com/office/drawing/2014/main" id="{15808899-1AEA-4ABC-BF6C-6FBA46507F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010519" y="2788122"/>
            <a:ext cx="404410" cy="580328"/>
          </a:xfrm>
          <a:prstGeom prst="rect">
            <a:avLst/>
          </a:prstGeom>
        </p:spPr>
      </p:pic>
      <p:sp>
        <p:nvSpPr>
          <p:cNvPr id="19" name="TextBox 18">
            <a:extLst>
              <a:ext uri="{FF2B5EF4-FFF2-40B4-BE49-F238E27FC236}">
                <a16:creationId xmlns:a16="http://schemas.microsoft.com/office/drawing/2014/main" id="{93C98A2A-8FD6-48B4-880F-0E91B1355C92}"/>
              </a:ext>
            </a:extLst>
          </p:cNvPr>
          <p:cNvSpPr txBox="1"/>
          <p:nvPr/>
        </p:nvSpPr>
        <p:spPr>
          <a:xfrm flipH="1">
            <a:off x="4051616" y="2907855"/>
            <a:ext cx="3144300" cy="170431"/>
          </a:xfrm>
          <a:prstGeom prst="rect">
            <a:avLst/>
          </a:prstGeom>
          <a:noFill/>
        </p:spPr>
        <p:txBody>
          <a:bodyPr wrap="square" lIns="0" tIns="0" rIns="0" bIns="0" rtlCol="0">
            <a:spAutoFit/>
          </a:bodyPr>
          <a:lstStyle/>
          <a:p>
            <a:pPr>
              <a:lnSpc>
                <a:spcPct val="150000"/>
              </a:lnSpc>
            </a:pPr>
            <a:r>
              <a:rPr lang="en-US" sz="825">
                <a:solidFill>
                  <a:schemeClr val="tx1">
                    <a:lumMod val="75000"/>
                    <a:lumOff val="25000"/>
                  </a:schemeClr>
                </a:solidFill>
                <a:ea typeface="Lato regular" panose="020F0502020204030203" pitchFamily="34" charset="0"/>
                <a:cs typeface="Lato regular" panose="020F0502020204030203" pitchFamily="34" charset="0"/>
              </a:rPr>
              <a:t>Google Maps API – Was used for more intuitive and user-friendly layout.</a:t>
            </a:r>
          </a:p>
        </p:txBody>
      </p:sp>
      <p:pic>
        <p:nvPicPr>
          <p:cNvPr id="21" name="Picture 20" descr="Logo&#10;&#10;Description automatically generated">
            <a:hlinkClick r:id="rId6"/>
            <a:extLst>
              <a:ext uri="{FF2B5EF4-FFF2-40B4-BE49-F238E27FC236}">
                <a16:creationId xmlns:a16="http://schemas.microsoft.com/office/drawing/2014/main" id="{1664B443-464B-47D8-8A36-8096FD2BAD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47716" y="3620407"/>
            <a:ext cx="1934426" cy="580328"/>
          </a:xfrm>
          <a:prstGeom prst="rect">
            <a:avLst/>
          </a:prstGeom>
        </p:spPr>
      </p:pic>
      <p:sp>
        <p:nvSpPr>
          <p:cNvPr id="22" name="TextBox 21">
            <a:extLst>
              <a:ext uri="{FF2B5EF4-FFF2-40B4-BE49-F238E27FC236}">
                <a16:creationId xmlns:a16="http://schemas.microsoft.com/office/drawing/2014/main" id="{43B5EB59-2FD6-4CFE-B224-2781854C9013}"/>
              </a:ext>
            </a:extLst>
          </p:cNvPr>
          <p:cNvSpPr txBox="1"/>
          <p:nvPr/>
        </p:nvSpPr>
        <p:spPr>
          <a:xfrm flipH="1">
            <a:off x="4058258" y="3488117"/>
            <a:ext cx="2772444" cy="741742"/>
          </a:xfrm>
          <a:prstGeom prst="rect">
            <a:avLst/>
          </a:prstGeom>
          <a:noFill/>
        </p:spPr>
        <p:txBody>
          <a:bodyPr wrap="square" lIns="0" tIns="0" rIns="0" bIns="0" rtlCol="0">
            <a:spAutoFit/>
          </a:bodyPr>
          <a:lstStyle/>
          <a:p>
            <a:pPr>
              <a:lnSpc>
                <a:spcPct val="150000"/>
              </a:lnSpc>
            </a:pPr>
            <a:r>
              <a:rPr lang="en-US" sz="825">
                <a:solidFill>
                  <a:schemeClr val="tx1">
                    <a:lumMod val="75000"/>
                    <a:lumOff val="25000"/>
                  </a:schemeClr>
                </a:solidFill>
                <a:ea typeface="Lato regular" panose="020F0502020204030203" pitchFamily="34" charset="0"/>
                <a:cs typeface="Lato regular" panose="020F0502020204030203" pitchFamily="34" charset="0"/>
              </a:rPr>
              <a:t>Glide – Was used as a fast and efficient media management and image loading framework for Android that wraps media decoding, memory and disk caching, and resource pooling into a simple and easy to use interface.</a:t>
            </a:r>
          </a:p>
        </p:txBody>
      </p:sp>
      <p:sp>
        <p:nvSpPr>
          <p:cNvPr id="23" name="TextBox 22">
            <a:extLst>
              <a:ext uri="{FF2B5EF4-FFF2-40B4-BE49-F238E27FC236}">
                <a16:creationId xmlns:a16="http://schemas.microsoft.com/office/drawing/2014/main" id="{8A0B501C-17D3-42F4-9F3C-59236350CB63}"/>
              </a:ext>
            </a:extLst>
          </p:cNvPr>
          <p:cNvSpPr txBox="1"/>
          <p:nvPr/>
        </p:nvSpPr>
        <p:spPr>
          <a:xfrm flipH="1">
            <a:off x="3010519" y="2328922"/>
            <a:ext cx="530219" cy="227242"/>
          </a:xfrm>
          <a:prstGeom prst="rect">
            <a:avLst/>
          </a:prstGeom>
          <a:noFill/>
        </p:spPr>
        <p:txBody>
          <a:bodyPr wrap="square" lIns="0" tIns="0" rIns="0" bIns="0" rtlCol="0">
            <a:spAutoFit/>
          </a:bodyPr>
          <a:lstStyle/>
          <a:p>
            <a:pPr>
              <a:lnSpc>
                <a:spcPct val="150000"/>
              </a:lnSpc>
            </a:pPr>
            <a:r>
              <a:rPr lang="en-US" sz="1100" b="1">
                <a:solidFill>
                  <a:schemeClr val="tx1">
                    <a:lumMod val="75000"/>
                    <a:lumOff val="25000"/>
                  </a:schemeClr>
                </a:solidFill>
                <a:ea typeface="Lato regular" panose="020F0502020204030203" pitchFamily="34" charset="0"/>
                <a:cs typeface="Lato regular" panose="020F0502020204030203" pitchFamily="34" charset="0"/>
                <a:hlinkClick r:id="rId8"/>
              </a:rPr>
              <a:t>GeoFire</a:t>
            </a:r>
            <a:endParaRPr lang="en-US" sz="1100" b="1">
              <a:solidFill>
                <a:schemeClr val="tx1">
                  <a:lumMod val="75000"/>
                  <a:lumOff val="25000"/>
                </a:schemeClr>
              </a:solidFill>
              <a:ea typeface="Lato regular" panose="020F0502020204030203" pitchFamily="34" charset="0"/>
              <a:cs typeface="Lato regular" panose="020F0502020204030203" pitchFamily="34" charset="0"/>
            </a:endParaRPr>
          </a:p>
        </p:txBody>
      </p:sp>
      <p:sp>
        <p:nvSpPr>
          <p:cNvPr id="25" name="TextBox 24">
            <a:extLst>
              <a:ext uri="{FF2B5EF4-FFF2-40B4-BE49-F238E27FC236}">
                <a16:creationId xmlns:a16="http://schemas.microsoft.com/office/drawing/2014/main" id="{FB00ADE8-AB94-4C5E-B9CD-93AE0F39AEC6}"/>
              </a:ext>
            </a:extLst>
          </p:cNvPr>
          <p:cNvSpPr txBox="1"/>
          <p:nvPr/>
        </p:nvSpPr>
        <p:spPr>
          <a:xfrm flipH="1">
            <a:off x="4033465" y="2364916"/>
            <a:ext cx="2772444" cy="360868"/>
          </a:xfrm>
          <a:prstGeom prst="rect">
            <a:avLst/>
          </a:prstGeom>
          <a:noFill/>
        </p:spPr>
        <p:txBody>
          <a:bodyPr wrap="square" lIns="0" tIns="0" rIns="0" bIns="0" rtlCol="0">
            <a:spAutoFit/>
          </a:bodyPr>
          <a:lstStyle/>
          <a:p>
            <a:pPr>
              <a:lnSpc>
                <a:spcPct val="150000"/>
              </a:lnSpc>
            </a:pPr>
            <a:r>
              <a:rPr lang="en-US" sz="825">
                <a:solidFill>
                  <a:schemeClr val="tx1">
                    <a:lumMod val="75000"/>
                    <a:lumOff val="25000"/>
                  </a:schemeClr>
                </a:solidFill>
                <a:ea typeface="Lato regular" panose="020F0502020204030203" pitchFamily="34" charset="0"/>
                <a:cs typeface="Lato regular" panose="020F0502020204030203" pitchFamily="34" charset="0"/>
              </a:rPr>
              <a:t>GeoFire – Was used to perform real-time location queries with Firebase.</a:t>
            </a:r>
          </a:p>
        </p:txBody>
      </p:sp>
      <p:pic>
        <p:nvPicPr>
          <p:cNvPr id="27" name="Picture 26">
            <a:extLst>
              <a:ext uri="{FF2B5EF4-FFF2-40B4-BE49-F238E27FC236}">
                <a16:creationId xmlns:a16="http://schemas.microsoft.com/office/drawing/2014/main" id="{A7DFF631-622F-4252-BDA9-16639378B11C}"/>
              </a:ext>
            </a:extLst>
          </p:cNvPr>
          <p:cNvPicPr>
            <a:picLocks noChangeAspect="1"/>
          </p:cNvPicPr>
          <p:nvPr/>
        </p:nvPicPr>
        <p:blipFill>
          <a:blip r:embed="rId9"/>
          <a:stretch>
            <a:fillRect/>
          </a:stretch>
        </p:blipFill>
        <p:spPr>
          <a:xfrm>
            <a:off x="4326262" y="1669968"/>
            <a:ext cx="379313" cy="379313"/>
          </a:xfrm>
          <a:prstGeom prst="rect">
            <a:avLst/>
          </a:prstGeom>
        </p:spPr>
      </p:pic>
      <p:sp>
        <p:nvSpPr>
          <p:cNvPr id="11" name="TextBox 10"/>
          <p:cNvSpPr txBox="1"/>
          <p:nvPr/>
        </p:nvSpPr>
        <p:spPr>
          <a:xfrm flipH="1">
            <a:off x="4051616" y="1731800"/>
            <a:ext cx="2772444" cy="170431"/>
          </a:xfrm>
          <a:prstGeom prst="rect">
            <a:avLst/>
          </a:prstGeom>
          <a:noFill/>
        </p:spPr>
        <p:txBody>
          <a:bodyPr wrap="square" lIns="0" tIns="0" rIns="0" bIns="0" rtlCol="0">
            <a:spAutoFit/>
          </a:bodyPr>
          <a:lstStyle/>
          <a:p>
            <a:pPr>
              <a:lnSpc>
                <a:spcPct val="150000"/>
              </a:lnSpc>
            </a:pPr>
            <a:r>
              <a:rPr lang="en-US" sz="825">
                <a:solidFill>
                  <a:schemeClr val="tx1">
                    <a:lumMod val="75000"/>
                    <a:lumOff val="25000"/>
                  </a:schemeClr>
                </a:solidFill>
                <a:ea typeface="Lato regular" panose="020F0502020204030203" pitchFamily="34" charset="0"/>
                <a:cs typeface="Lato regular" panose="020F0502020204030203" pitchFamily="34" charset="0"/>
              </a:rPr>
              <a:t>Firebase- Main project database.</a:t>
            </a:r>
          </a:p>
        </p:txBody>
      </p:sp>
    </p:spTree>
    <p:extLst>
      <p:ext uri="{BB962C8B-B14F-4D97-AF65-F5344CB8AC3E}">
        <p14:creationId xmlns:p14="http://schemas.microsoft.com/office/powerpoint/2010/main" val="125384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2" grpId="0"/>
      <p:bldP spid="23" grpId="0"/>
      <p:bldP spid="2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F19999-B9F0-4A12-A9CE-C3145D7BDDE7}"/>
              </a:ext>
            </a:extLst>
          </p:cNvPr>
          <p:cNvSpPr txBox="1"/>
          <p:nvPr/>
        </p:nvSpPr>
        <p:spPr>
          <a:xfrm>
            <a:off x="1498149" y="472633"/>
            <a:ext cx="3350394" cy="538609"/>
          </a:xfrm>
          <a:prstGeom prst="rect">
            <a:avLst/>
          </a:prstGeom>
          <a:noFill/>
        </p:spPr>
        <p:txBody>
          <a:bodyPr wrap="square" rtlCol="0">
            <a:spAutoFit/>
          </a:bodyPr>
          <a:lstStyle/>
          <a:p>
            <a:r>
              <a:rPr lang="en-US" sz="2900" b="1">
                <a:solidFill>
                  <a:schemeClr val="tx1">
                    <a:lumMod val="75000"/>
                    <a:lumOff val="25000"/>
                  </a:schemeClr>
                </a:solidFill>
                <a:latin typeface="+mj-lt"/>
              </a:rPr>
              <a:t>App Features</a:t>
            </a:r>
            <a:endParaRPr lang="en-ID" sz="2900" b="1">
              <a:solidFill>
                <a:schemeClr val="tx1">
                  <a:lumMod val="75000"/>
                  <a:lumOff val="25000"/>
                </a:schemeClr>
              </a:solidFill>
              <a:latin typeface="+mj-lt"/>
            </a:endParaRPr>
          </a:p>
        </p:txBody>
      </p:sp>
      <p:sp>
        <p:nvSpPr>
          <p:cNvPr id="9" name="TextBox 8"/>
          <p:cNvSpPr txBox="1"/>
          <p:nvPr/>
        </p:nvSpPr>
        <p:spPr>
          <a:xfrm flipH="1">
            <a:off x="5465052" y="1381930"/>
            <a:ext cx="3801778" cy="2258567"/>
          </a:xfrm>
          <a:prstGeom prst="rect">
            <a:avLst/>
          </a:prstGeom>
          <a:noFill/>
        </p:spPr>
        <p:txBody>
          <a:bodyPr wrap="square" lIns="0" tIns="0" rIns="0" bIns="0" rtlCol="0">
            <a:spAutoFit/>
          </a:bodyPr>
          <a:lstStyle/>
          <a:p>
            <a:pPr marL="171450"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Fast Closest Available Helper Identification.</a:t>
            </a:r>
          </a:p>
          <a:p>
            <a:pPr marL="171450"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Bidirectional Live Location Share.</a:t>
            </a:r>
          </a:p>
          <a:p>
            <a:pPr marL="171450"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Relative Information Share.</a:t>
            </a:r>
          </a:p>
          <a:p>
            <a:pPr marL="171450"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Easy To Use Chatroom.</a:t>
            </a:r>
          </a:p>
          <a:p>
            <a:pPr marL="171450"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User Friendly Interface.</a:t>
            </a:r>
          </a:p>
          <a:p>
            <a:pPr marL="171450"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Top Rated Helpers Show List.</a:t>
            </a:r>
          </a:p>
          <a:p>
            <a:pPr marL="171450"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Message Receiving/Partner Assignment Notification.</a:t>
            </a:r>
          </a:p>
          <a:p>
            <a:pPr marL="171450" indent="-171450">
              <a:lnSpc>
                <a:spcPct val="150000"/>
              </a:lnSpc>
              <a:buFont typeface="Arial" panose="020B0604020202020204" pitchFamily="34" charset="0"/>
              <a:buChar char="•"/>
            </a:pPr>
            <a:endParaRPr lang="en-US" sz="1100" b="1">
              <a:solidFill>
                <a:schemeClr val="tx1">
                  <a:lumMod val="75000"/>
                  <a:lumOff val="25000"/>
                </a:schemeClr>
              </a:solidFill>
              <a:ea typeface="Lato regular" panose="020F0502020204030203" pitchFamily="34" charset="0"/>
              <a:cs typeface="Lato regular" panose="020F0502020204030203" pitchFamily="34" charset="0"/>
            </a:endParaRPr>
          </a:p>
          <a:p>
            <a:pPr marL="171450" indent="-171450">
              <a:lnSpc>
                <a:spcPct val="150000"/>
              </a:lnSpc>
              <a:buFont typeface="Arial" panose="020B0604020202020204" pitchFamily="34" charset="0"/>
              <a:buChar char="•"/>
            </a:pPr>
            <a:endParaRPr lang="en-US" sz="1100" b="1">
              <a:solidFill>
                <a:schemeClr val="tx1">
                  <a:lumMod val="75000"/>
                  <a:lumOff val="25000"/>
                </a:schemeClr>
              </a:solidFill>
              <a:ea typeface="Lato regular" panose="020F0502020204030203" pitchFamily="34" charset="0"/>
              <a:cs typeface="Lato regular" panose="020F0502020204030203" pitchFamily="34" charset="0"/>
            </a:endParaRPr>
          </a:p>
        </p:txBody>
      </p:sp>
      <p:pic>
        <p:nvPicPr>
          <p:cNvPr id="27" name="Picture Placeholder 26" descr="Graphical user interface&#10;&#10;Description automatically generated with medium confidence">
            <a:extLst>
              <a:ext uri="{FF2B5EF4-FFF2-40B4-BE49-F238E27FC236}">
                <a16:creationId xmlns:a16="http://schemas.microsoft.com/office/drawing/2014/main" id="{EEF19C17-EC59-4178-B496-7A84F4536E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08" b="1708"/>
          <a:stretch>
            <a:fillRect/>
          </a:stretch>
        </p:blipFill>
        <p:spPr>
          <a:xfrm>
            <a:off x="0" y="1933174"/>
            <a:ext cx="5266658" cy="3270345"/>
          </a:xfrm>
        </p:spPr>
      </p:pic>
    </p:spTree>
    <p:extLst>
      <p:ext uri="{BB962C8B-B14F-4D97-AF65-F5344CB8AC3E}">
        <p14:creationId xmlns:p14="http://schemas.microsoft.com/office/powerpoint/2010/main" val="171659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F19999-B9F0-4A12-A9CE-C3145D7BDDE7}"/>
              </a:ext>
            </a:extLst>
          </p:cNvPr>
          <p:cNvSpPr txBox="1"/>
          <p:nvPr/>
        </p:nvSpPr>
        <p:spPr>
          <a:xfrm>
            <a:off x="323868" y="642448"/>
            <a:ext cx="4030221" cy="402161"/>
          </a:xfrm>
          <a:prstGeom prst="rect">
            <a:avLst/>
          </a:prstGeom>
          <a:noFill/>
        </p:spPr>
        <p:txBody>
          <a:bodyPr wrap="square" lIns="91440" tIns="45720" rIns="91440" bIns="45720" rtlCol="0" anchor="t">
            <a:spAutoFit/>
          </a:bodyPr>
          <a:lstStyle/>
          <a:p>
            <a:pPr>
              <a:lnSpc>
                <a:spcPct val="150000"/>
              </a:lnSpc>
            </a:pPr>
            <a:r>
              <a:rPr lang="en-US" sz="1500" b="1">
                <a:solidFill>
                  <a:schemeClr val="tx1">
                    <a:lumMod val="75000"/>
                    <a:lumOff val="25000"/>
                  </a:schemeClr>
                </a:solidFill>
                <a:ea typeface="Lato regular" panose="020F0502020204030203" pitchFamily="34" charset="0"/>
                <a:cs typeface="Lato regular" panose="020F0502020204030203" pitchFamily="34" charset="0"/>
              </a:rPr>
              <a:t>Fast Closest Available Helper Identification</a:t>
            </a:r>
          </a:p>
        </p:txBody>
      </p:sp>
      <p:sp>
        <p:nvSpPr>
          <p:cNvPr id="13" name="TextBox 12"/>
          <p:cNvSpPr txBox="1"/>
          <p:nvPr/>
        </p:nvSpPr>
        <p:spPr>
          <a:xfrm flipH="1">
            <a:off x="4155968" y="2289884"/>
            <a:ext cx="4652751" cy="2004651"/>
          </a:xfrm>
          <a:prstGeom prst="rect">
            <a:avLst/>
          </a:prstGeom>
          <a:noFill/>
        </p:spPr>
        <p:txBody>
          <a:bodyPr wrap="square" lIns="0" tIns="0" rIns="0" bIns="0" rtlCol="0" anchor="t">
            <a:spAutoFit/>
          </a:bodyPr>
          <a:lstStyle/>
          <a:p>
            <a:pPr marL="228600" indent="-228600">
              <a:lnSpc>
                <a:spcPct val="150000"/>
              </a:lnSpc>
              <a:buAutoNum type="arabicPeriod"/>
            </a:pPr>
            <a:r>
              <a:rPr lang="en-US" sz="1100">
                <a:solidFill>
                  <a:schemeClr val="tx1">
                    <a:lumMod val="75000"/>
                    <a:lumOff val="25000"/>
                  </a:schemeClr>
                </a:solidFill>
                <a:ea typeface="Lato regular"/>
                <a:cs typeface="Lato regular"/>
              </a:rPr>
              <a:t>Starts searching at the HelpersAvailable database, at first queries those who are in radius 1 km, if those does not exist the radius increases by 1.</a:t>
            </a:r>
          </a:p>
          <a:p>
            <a:pPr marL="228600" indent="-228600">
              <a:lnSpc>
                <a:spcPct val="150000"/>
              </a:lnSpc>
              <a:buAutoNum type="arabicPeriod"/>
            </a:pPr>
            <a:endParaRPr lang="en-US" sz="1100">
              <a:solidFill>
                <a:schemeClr val="tx1">
                  <a:lumMod val="75000"/>
                  <a:lumOff val="25000"/>
                </a:schemeClr>
              </a:solidFill>
              <a:ea typeface="Lato regular"/>
              <a:cs typeface="Lato regular"/>
            </a:endParaRPr>
          </a:p>
          <a:p>
            <a:pPr marL="228600" indent="-228600">
              <a:lnSpc>
                <a:spcPct val="150000"/>
              </a:lnSpc>
              <a:buAutoNum type="arabicPeriod"/>
            </a:pPr>
            <a:r>
              <a:rPr lang="en-US" sz="1100">
                <a:solidFill>
                  <a:schemeClr val="tx1">
                    <a:lumMod val="75000"/>
                    <a:lumOff val="25000"/>
                  </a:schemeClr>
                </a:solidFill>
                <a:ea typeface="Lato regular" panose="020F0502020204030203" pitchFamily="34" charset="0"/>
                <a:cs typeface="Lato regular" panose="020F0502020204030203" pitchFamily="34" charset="0"/>
              </a:rPr>
              <a:t>The Helper Changes its database category to HelpersBusy.</a:t>
            </a:r>
          </a:p>
          <a:p>
            <a:pPr marL="228600" indent="-228600">
              <a:lnSpc>
                <a:spcPct val="150000"/>
              </a:lnSpc>
              <a:buAutoNum type="arabicPeriod"/>
            </a:pPr>
            <a:endParaRPr lang="en-US" sz="1100">
              <a:solidFill>
                <a:schemeClr val="tx1">
                  <a:lumMod val="75000"/>
                  <a:lumOff val="25000"/>
                </a:schemeClr>
              </a:solidFill>
              <a:ea typeface="Lato regular" panose="020F0502020204030203" pitchFamily="34" charset="0"/>
              <a:cs typeface="Lato regular" panose="020F0502020204030203" pitchFamily="34" charset="0"/>
            </a:endParaRPr>
          </a:p>
          <a:p>
            <a:pPr marL="228600" indent="-228600">
              <a:lnSpc>
                <a:spcPct val="150000"/>
              </a:lnSpc>
              <a:buAutoNum type="arabicPeriod"/>
            </a:pPr>
            <a:r>
              <a:rPr lang="en-US" sz="1100">
                <a:solidFill>
                  <a:schemeClr val="tx1">
                    <a:lumMod val="75000"/>
                    <a:lumOff val="25000"/>
                  </a:schemeClr>
                </a:solidFill>
                <a:ea typeface="Lato regular" panose="020F0502020204030203" pitchFamily="34" charset="0"/>
                <a:cs typeface="Lato regular" panose="020F0502020204030203" pitchFamily="34" charset="0"/>
              </a:rPr>
              <a:t>After assignment, the helpers receives Requesters Information, live location and a link to a unique chatroom as well as the Requester receives Helpers Information, live location and a link to a unique chatroom.</a:t>
            </a:r>
          </a:p>
        </p:txBody>
      </p:sp>
      <p:pic>
        <p:nvPicPr>
          <p:cNvPr id="8" name="Picture Placeholder 5">
            <a:extLst>
              <a:ext uri="{FF2B5EF4-FFF2-40B4-BE49-F238E27FC236}">
                <a16:creationId xmlns:a16="http://schemas.microsoft.com/office/drawing/2014/main" id="{82696FBE-5CE1-432D-BDBE-C0CDD74B2328}"/>
              </a:ext>
            </a:extLst>
          </p:cNvPr>
          <p:cNvPicPr>
            <a:picLocks noGrp="1" noChangeAspect="1"/>
          </p:cNvPicPr>
          <p:nvPr>
            <p:ph type="pic" sz="quarter" idx="11"/>
          </p:nvPr>
        </p:nvPicPr>
        <p:blipFill rotWithShape="1">
          <a:blip r:embed="rId2"/>
          <a:srcRect t="34322" r="-1213" b="11601"/>
          <a:stretch/>
        </p:blipFill>
        <p:spPr>
          <a:xfrm>
            <a:off x="774604" y="1160608"/>
            <a:ext cx="3128750" cy="3466445"/>
          </a:xfrm>
        </p:spPr>
      </p:pic>
      <p:sp>
        <p:nvSpPr>
          <p:cNvPr id="9" name="TextBox 8">
            <a:extLst>
              <a:ext uri="{FF2B5EF4-FFF2-40B4-BE49-F238E27FC236}">
                <a16:creationId xmlns:a16="http://schemas.microsoft.com/office/drawing/2014/main" id="{3B593DD2-2288-4880-9B6D-3B3E2665FD82}"/>
              </a:ext>
            </a:extLst>
          </p:cNvPr>
          <p:cNvSpPr txBox="1"/>
          <p:nvPr/>
        </p:nvSpPr>
        <p:spPr>
          <a:xfrm>
            <a:off x="141789" y="211424"/>
            <a:ext cx="3350394" cy="538609"/>
          </a:xfrm>
          <a:prstGeom prst="rect">
            <a:avLst/>
          </a:prstGeom>
          <a:noFill/>
        </p:spPr>
        <p:txBody>
          <a:bodyPr wrap="square" rtlCol="0">
            <a:spAutoFit/>
          </a:bodyPr>
          <a:lstStyle/>
          <a:p>
            <a:r>
              <a:rPr lang="en-US" sz="2900" b="1">
                <a:solidFill>
                  <a:schemeClr val="tx1">
                    <a:lumMod val="75000"/>
                    <a:lumOff val="25000"/>
                  </a:schemeClr>
                </a:solidFill>
                <a:latin typeface="+mj-lt"/>
              </a:rPr>
              <a:t>App Features</a:t>
            </a:r>
            <a:endParaRPr lang="en-ID" sz="2900" b="1">
              <a:solidFill>
                <a:schemeClr val="tx1">
                  <a:lumMod val="75000"/>
                  <a:lumOff val="25000"/>
                </a:schemeClr>
              </a:solidFill>
              <a:latin typeface="+mj-lt"/>
            </a:endParaRPr>
          </a:p>
        </p:txBody>
      </p:sp>
    </p:spTree>
    <p:extLst>
      <p:ext uri="{BB962C8B-B14F-4D97-AF65-F5344CB8AC3E}">
        <p14:creationId xmlns:p14="http://schemas.microsoft.com/office/powerpoint/2010/main" val="6838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F19999-B9F0-4A12-A9CE-C3145D7BDDE7}"/>
              </a:ext>
            </a:extLst>
          </p:cNvPr>
          <p:cNvSpPr txBox="1"/>
          <p:nvPr/>
        </p:nvSpPr>
        <p:spPr>
          <a:xfrm>
            <a:off x="323868" y="642448"/>
            <a:ext cx="4030221" cy="422808"/>
          </a:xfrm>
          <a:prstGeom prst="rect">
            <a:avLst/>
          </a:prstGeom>
          <a:noFill/>
        </p:spPr>
        <p:txBody>
          <a:bodyPr wrap="square" lIns="91440" tIns="45720" rIns="91440" bIns="45720" rtlCol="0" anchor="t">
            <a:spAutoFit/>
          </a:bodyPr>
          <a:lstStyle/>
          <a:p>
            <a:pPr>
              <a:lnSpc>
                <a:spcPct val="150000"/>
              </a:lnSpc>
            </a:pPr>
            <a:r>
              <a:rPr lang="en-US" sz="1600" b="1">
                <a:solidFill>
                  <a:schemeClr val="tx1">
                    <a:lumMod val="75000"/>
                    <a:lumOff val="25000"/>
                  </a:schemeClr>
                </a:solidFill>
                <a:ea typeface="Lato regular" panose="020F0502020204030203" pitchFamily="34" charset="0"/>
                <a:cs typeface="Lato regular" panose="020F0502020204030203" pitchFamily="34" charset="0"/>
              </a:rPr>
              <a:t>Bidirectional Live Location Share</a:t>
            </a:r>
          </a:p>
        </p:txBody>
      </p:sp>
      <p:sp>
        <p:nvSpPr>
          <p:cNvPr id="13" name="TextBox 12"/>
          <p:cNvSpPr txBox="1"/>
          <p:nvPr/>
        </p:nvSpPr>
        <p:spPr>
          <a:xfrm flipH="1">
            <a:off x="323868" y="4060310"/>
            <a:ext cx="4652751" cy="735073"/>
          </a:xfrm>
          <a:prstGeom prst="rect">
            <a:avLst/>
          </a:prstGeom>
          <a:noFill/>
        </p:spPr>
        <p:txBody>
          <a:bodyPr wrap="square" lIns="0" tIns="0" rIns="0" bIns="0" rtlCol="0" anchor="t">
            <a:spAutoFit/>
          </a:bodyPr>
          <a:lstStyle/>
          <a:p>
            <a:pPr>
              <a:lnSpc>
                <a:spcPct val="150000"/>
              </a:lnSpc>
            </a:pPr>
            <a:r>
              <a:rPr lang="en-US" sz="1100">
                <a:solidFill>
                  <a:schemeClr val="tx1">
                    <a:lumMod val="75000"/>
                    <a:lumOff val="25000"/>
                  </a:schemeClr>
                </a:solidFill>
                <a:ea typeface="Lato regular" panose="020F0502020204030203" pitchFamily="34" charset="0"/>
                <a:cs typeface="Lato regular" panose="020F0502020204030203" pitchFamily="34" charset="0"/>
              </a:rPr>
              <a:t>After assignment, both the Requester and the Helper start to send their live location to the database whereas the other side, listens to those parameters and representing the graphically using map Markers.</a:t>
            </a:r>
          </a:p>
        </p:txBody>
      </p:sp>
      <p:pic>
        <p:nvPicPr>
          <p:cNvPr id="8" name="Picture Placeholder 5">
            <a:extLst>
              <a:ext uri="{FF2B5EF4-FFF2-40B4-BE49-F238E27FC236}">
                <a16:creationId xmlns:a16="http://schemas.microsoft.com/office/drawing/2014/main" id="{82696FBE-5CE1-432D-BDBE-C0CDD74B2328}"/>
              </a:ext>
            </a:extLst>
          </p:cNvPr>
          <p:cNvPicPr>
            <a:picLocks noGrp="1" noChangeAspect="1"/>
          </p:cNvPicPr>
          <p:nvPr>
            <p:ph type="pic" sz="quarter" idx="11"/>
          </p:nvPr>
        </p:nvPicPr>
        <p:blipFill rotWithShape="1">
          <a:blip r:embed="rId2"/>
          <a:srcRect t="34322" r="-1213" b="11601"/>
          <a:stretch/>
        </p:blipFill>
        <p:spPr>
          <a:xfrm>
            <a:off x="1782350" y="1022574"/>
            <a:ext cx="2585948" cy="2865057"/>
          </a:xfrm>
        </p:spPr>
      </p:pic>
      <p:sp>
        <p:nvSpPr>
          <p:cNvPr id="9" name="TextBox 8">
            <a:extLst>
              <a:ext uri="{FF2B5EF4-FFF2-40B4-BE49-F238E27FC236}">
                <a16:creationId xmlns:a16="http://schemas.microsoft.com/office/drawing/2014/main" id="{3B593DD2-2288-4880-9B6D-3B3E2665FD82}"/>
              </a:ext>
            </a:extLst>
          </p:cNvPr>
          <p:cNvSpPr txBox="1"/>
          <p:nvPr/>
        </p:nvSpPr>
        <p:spPr>
          <a:xfrm>
            <a:off x="141789" y="211424"/>
            <a:ext cx="3350394" cy="538609"/>
          </a:xfrm>
          <a:prstGeom prst="rect">
            <a:avLst/>
          </a:prstGeom>
          <a:noFill/>
        </p:spPr>
        <p:txBody>
          <a:bodyPr wrap="square" rtlCol="0">
            <a:spAutoFit/>
          </a:bodyPr>
          <a:lstStyle/>
          <a:p>
            <a:r>
              <a:rPr lang="en-US" sz="2900" b="1">
                <a:solidFill>
                  <a:schemeClr val="tx1">
                    <a:lumMod val="75000"/>
                    <a:lumOff val="25000"/>
                  </a:schemeClr>
                </a:solidFill>
                <a:latin typeface="+mj-lt"/>
              </a:rPr>
              <a:t>App Features</a:t>
            </a:r>
            <a:endParaRPr lang="en-ID" sz="2900" b="1">
              <a:solidFill>
                <a:schemeClr val="tx1">
                  <a:lumMod val="75000"/>
                  <a:lumOff val="25000"/>
                </a:schemeClr>
              </a:solidFill>
              <a:latin typeface="+mj-lt"/>
            </a:endParaRPr>
          </a:p>
        </p:txBody>
      </p:sp>
      <p:pic>
        <p:nvPicPr>
          <p:cNvPr id="11" name="Picture 11" descr="Graphical user interface, application&#10;&#10;Description automatically generated">
            <a:extLst>
              <a:ext uri="{FF2B5EF4-FFF2-40B4-BE49-F238E27FC236}">
                <a16:creationId xmlns:a16="http://schemas.microsoft.com/office/drawing/2014/main" id="{B4070510-DE90-499E-A32C-32E68289F6D8}"/>
              </a:ext>
            </a:extLst>
          </p:cNvPr>
          <p:cNvPicPr>
            <a:picLocks noChangeAspect="1"/>
          </p:cNvPicPr>
          <p:nvPr/>
        </p:nvPicPr>
        <p:blipFill rotWithShape="1">
          <a:blip r:embed="rId3"/>
          <a:srcRect l="1262" t="15628" r="946" b="-503"/>
          <a:stretch/>
        </p:blipFill>
        <p:spPr>
          <a:xfrm>
            <a:off x="5564332" y="1026469"/>
            <a:ext cx="2682623" cy="2924437"/>
          </a:xfrm>
          <a:prstGeom prst="rect">
            <a:avLst/>
          </a:prstGeom>
        </p:spPr>
      </p:pic>
    </p:spTree>
    <p:extLst>
      <p:ext uri="{BB962C8B-B14F-4D97-AF65-F5344CB8AC3E}">
        <p14:creationId xmlns:p14="http://schemas.microsoft.com/office/powerpoint/2010/main" val="420628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F19999-B9F0-4A12-A9CE-C3145D7BDDE7}"/>
              </a:ext>
            </a:extLst>
          </p:cNvPr>
          <p:cNvSpPr txBox="1"/>
          <p:nvPr/>
        </p:nvSpPr>
        <p:spPr>
          <a:xfrm>
            <a:off x="1322089" y="1358728"/>
            <a:ext cx="2792712" cy="422808"/>
          </a:xfrm>
          <a:prstGeom prst="rect">
            <a:avLst/>
          </a:prstGeom>
          <a:noFill/>
        </p:spPr>
        <p:txBody>
          <a:bodyPr wrap="square" lIns="91440" tIns="45720" rIns="91440" bIns="45720" rtlCol="0" anchor="t">
            <a:spAutoFit/>
          </a:bodyPr>
          <a:lstStyle/>
          <a:p>
            <a:pPr>
              <a:lnSpc>
                <a:spcPct val="150000"/>
              </a:lnSpc>
            </a:pPr>
            <a:r>
              <a:rPr lang="en-US" sz="1600" b="1">
                <a:solidFill>
                  <a:schemeClr val="tx1">
                    <a:lumMod val="75000"/>
                    <a:lumOff val="25000"/>
                  </a:schemeClr>
                </a:solidFill>
                <a:ea typeface="Lato regular" panose="020F0502020204030203" pitchFamily="34" charset="0"/>
                <a:cs typeface="Lato regular" panose="020F0502020204030203" pitchFamily="34" charset="0"/>
              </a:rPr>
              <a:t>Relative Information Share</a:t>
            </a:r>
          </a:p>
        </p:txBody>
      </p:sp>
      <p:sp>
        <p:nvSpPr>
          <p:cNvPr id="13" name="TextBox 12"/>
          <p:cNvSpPr txBox="1"/>
          <p:nvPr/>
        </p:nvSpPr>
        <p:spPr>
          <a:xfrm flipH="1">
            <a:off x="3988328" y="2750820"/>
            <a:ext cx="4652751" cy="735073"/>
          </a:xfrm>
          <a:prstGeom prst="rect">
            <a:avLst/>
          </a:prstGeom>
          <a:noFill/>
        </p:spPr>
        <p:txBody>
          <a:bodyPr wrap="square" lIns="0" tIns="0" rIns="0" bIns="0" rtlCol="0" anchor="t">
            <a:spAutoFit/>
          </a:bodyPr>
          <a:lstStyle/>
          <a:p>
            <a:pPr>
              <a:lnSpc>
                <a:spcPct val="150000"/>
              </a:lnSpc>
            </a:pPr>
            <a:r>
              <a:rPr lang="en-US" sz="1100">
                <a:solidFill>
                  <a:schemeClr val="tx1">
                    <a:lumMod val="75000"/>
                    <a:lumOff val="25000"/>
                  </a:schemeClr>
                </a:solidFill>
                <a:ea typeface="Lato regular" panose="020F0502020204030203" pitchFamily="34" charset="0"/>
                <a:cs typeface="Lato regular" panose="020F0502020204030203" pitchFamily="34" charset="0"/>
              </a:rPr>
              <a:t>After assignment, both the Requester and the Helper read their partners information in order to receive the name and the phone number in case the internet connection which is needed for the chat is unstable.</a:t>
            </a:r>
          </a:p>
        </p:txBody>
      </p:sp>
      <p:pic>
        <p:nvPicPr>
          <p:cNvPr id="8" name="Picture Placeholder 5">
            <a:extLst>
              <a:ext uri="{FF2B5EF4-FFF2-40B4-BE49-F238E27FC236}">
                <a16:creationId xmlns:a16="http://schemas.microsoft.com/office/drawing/2014/main" id="{82696FBE-5CE1-432D-BDBE-C0CDD74B2328}"/>
              </a:ext>
            </a:extLst>
          </p:cNvPr>
          <p:cNvPicPr>
            <a:picLocks noGrp="1" noChangeAspect="1"/>
          </p:cNvPicPr>
          <p:nvPr>
            <p:ph type="pic" sz="quarter" idx="11"/>
          </p:nvPr>
        </p:nvPicPr>
        <p:blipFill rotWithShape="1">
          <a:blip r:embed="rId2"/>
          <a:srcRect l="4915" t="75890" r="-605" b="11958"/>
          <a:stretch/>
        </p:blipFill>
        <p:spPr>
          <a:xfrm>
            <a:off x="586741" y="2750820"/>
            <a:ext cx="2905442" cy="778953"/>
          </a:xfrm>
        </p:spPr>
      </p:pic>
      <p:sp>
        <p:nvSpPr>
          <p:cNvPr id="9" name="TextBox 8">
            <a:extLst>
              <a:ext uri="{FF2B5EF4-FFF2-40B4-BE49-F238E27FC236}">
                <a16:creationId xmlns:a16="http://schemas.microsoft.com/office/drawing/2014/main" id="{3B593DD2-2288-4880-9B6D-3B3E2665FD82}"/>
              </a:ext>
            </a:extLst>
          </p:cNvPr>
          <p:cNvSpPr txBox="1"/>
          <p:nvPr/>
        </p:nvSpPr>
        <p:spPr>
          <a:xfrm>
            <a:off x="364265" y="820119"/>
            <a:ext cx="3350394" cy="538609"/>
          </a:xfrm>
          <a:prstGeom prst="rect">
            <a:avLst/>
          </a:prstGeom>
          <a:noFill/>
        </p:spPr>
        <p:txBody>
          <a:bodyPr wrap="square" rtlCol="0">
            <a:spAutoFit/>
          </a:bodyPr>
          <a:lstStyle/>
          <a:p>
            <a:r>
              <a:rPr lang="en-US" sz="2900" b="1">
                <a:solidFill>
                  <a:schemeClr val="tx1">
                    <a:lumMod val="75000"/>
                    <a:lumOff val="25000"/>
                  </a:schemeClr>
                </a:solidFill>
                <a:latin typeface="+mj-lt"/>
              </a:rPr>
              <a:t>App Features</a:t>
            </a:r>
            <a:endParaRPr lang="en-ID" sz="2900" b="1">
              <a:solidFill>
                <a:schemeClr val="tx1">
                  <a:lumMod val="75000"/>
                  <a:lumOff val="25000"/>
                </a:schemeClr>
              </a:solidFill>
              <a:latin typeface="+mj-lt"/>
            </a:endParaRPr>
          </a:p>
        </p:txBody>
      </p:sp>
    </p:spTree>
    <p:extLst>
      <p:ext uri="{BB962C8B-B14F-4D97-AF65-F5344CB8AC3E}">
        <p14:creationId xmlns:p14="http://schemas.microsoft.com/office/powerpoint/2010/main" val="13699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F19999-B9F0-4A12-A9CE-C3145D7BDDE7}"/>
              </a:ext>
            </a:extLst>
          </p:cNvPr>
          <p:cNvSpPr txBox="1"/>
          <p:nvPr/>
        </p:nvSpPr>
        <p:spPr>
          <a:xfrm>
            <a:off x="1322089" y="1358728"/>
            <a:ext cx="2792712" cy="422808"/>
          </a:xfrm>
          <a:prstGeom prst="rect">
            <a:avLst/>
          </a:prstGeom>
          <a:noFill/>
        </p:spPr>
        <p:txBody>
          <a:bodyPr wrap="square" lIns="91440" tIns="45720" rIns="91440" bIns="45720" rtlCol="0" anchor="t">
            <a:spAutoFit/>
          </a:bodyPr>
          <a:lstStyle/>
          <a:p>
            <a:pPr>
              <a:lnSpc>
                <a:spcPct val="150000"/>
              </a:lnSpc>
            </a:pPr>
            <a:r>
              <a:rPr lang="en-US" sz="1600" b="1">
                <a:solidFill>
                  <a:schemeClr val="tx1">
                    <a:lumMod val="75000"/>
                    <a:lumOff val="25000"/>
                  </a:schemeClr>
                </a:solidFill>
                <a:ea typeface="Lato regular" panose="020F0502020204030203" pitchFamily="34" charset="0"/>
                <a:cs typeface="Lato regular" panose="020F0502020204030203" pitchFamily="34" charset="0"/>
              </a:rPr>
              <a:t>Easy To Use Chatroom</a:t>
            </a:r>
          </a:p>
        </p:txBody>
      </p:sp>
      <p:sp>
        <p:nvSpPr>
          <p:cNvPr id="13" name="TextBox 12"/>
          <p:cNvSpPr txBox="1"/>
          <p:nvPr/>
        </p:nvSpPr>
        <p:spPr>
          <a:xfrm flipH="1">
            <a:off x="364265" y="2869186"/>
            <a:ext cx="4652751" cy="735073"/>
          </a:xfrm>
          <a:prstGeom prst="rect">
            <a:avLst/>
          </a:prstGeom>
          <a:noFill/>
        </p:spPr>
        <p:txBody>
          <a:bodyPr wrap="square" lIns="0" tIns="0" rIns="0" bIns="0" rtlCol="0" anchor="t">
            <a:spAutoFit/>
          </a:bodyPr>
          <a:lstStyle/>
          <a:p>
            <a:pPr>
              <a:lnSpc>
                <a:spcPct val="150000"/>
              </a:lnSpc>
            </a:pPr>
            <a:r>
              <a:rPr lang="en-US" sz="1100">
                <a:solidFill>
                  <a:schemeClr val="tx1">
                    <a:lumMod val="75000"/>
                    <a:lumOff val="25000"/>
                  </a:schemeClr>
                </a:solidFill>
                <a:ea typeface="Lato regular" panose="020F0502020204030203" pitchFamily="34" charset="0"/>
                <a:cs typeface="Lato regular" panose="020F0502020204030203" pitchFamily="34" charset="0"/>
              </a:rPr>
              <a:t>After assignment, both the Requester and the Helper receives a unique chatroom, where the receiving side gets also a notification for every message it acquires.</a:t>
            </a:r>
          </a:p>
        </p:txBody>
      </p:sp>
      <p:sp>
        <p:nvSpPr>
          <p:cNvPr id="9" name="TextBox 8">
            <a:extLst>
              <a:ext uri="{FF2B5EF4-FFF2-40B4-BE49-F238E27FC236}">
                <a16:creationId xmlns:a16="http://schemas.microsoft.com/office/drawing/2014/main" id="{3B593DD2-2288-4880-9B6D-3B3E2665FD82}"/>
              </a:ext>
            </a:extLst>
          </p:cNvPr>
          <p:cNvSpPr txBox="1"/>
          <p:nvPr/>
        </p:nvSpPr>
        <p:spPr>
          <a:xfrm>
            <a:off x="364265" y="820119"/>
            <a:ext cx="3350394" cy="538609"/>
          </a:xfrm>
          <a:prstGeom prst="rect">
            <a:avLst/>
          </a:prstGeom>
          <a:noFill/>
        </p:spPr>
        <p:txBody>
          <a:bodyPr wrap="square" rtlCol="0">
            <a:spAutoFit/>
          </a:bodyPr>
          <a:lstStyle/>
          <a:p>
            <a:r>
              <a:rPr lang="en-US" sz="2900" b="1">
                <a:solidFill>
                  <a:schemeClr val="tx1">
                    <a:lumMod val="75000"/>
                    <a:lumOff val="25000"/>
                  </a:schemeClr>
                </a:solidFill>
                <a:latin typeface="+mj-lt"/>
              </a:rPr>
              <a:t>App Features</a:t>
            </a:r>
            <a:endParaRPr lang="en-ID" sz="2900" b="1">
              <a:solidFill>
                <a:schemeClr val="tx1">
                  <a:lumMod val="75000"/>
                  <a:lumOff val="25000"/>
                </a:schemeClr>
              </a:solidFill>
              <a:latin typeface="+mj-lt"/>
            </a:endParaRPr>
          </a:p>
        </p:txBody>
      </p:sp>
      <p:pic>
        <p:nvPicPr>
          <p:cNvPr id="2" name="Picture 3" descr="Graphical user interface, text, application, chat or text message&#10;&#10;Description automatically generated">
            <a:extLst>
              <a:ext uri="{FF2B5EF4-FFF2-40B4-BE49-F238E27FC236}">
                <a16:creationId xmlns:a16="http://schemas.microsoft.com/office/drawing/2014/main" id="{6FFEF143-1733-4392-9E73-16ABB6B82FA8}"/>
              </a:ext>
            </a:extLst>
          </p:cNvPr>
          <p:cNvPicPr>
            <a:picLocks noGrp="1" noChangeAspect="1"/>
          </p:cNvPicPr>
          <p:nvPr>
            <p:ph type="pic" sz="quarter" idx="11"/>
          </p:nvPr>
        </p:nvPicPr>
        <p:blipFill rotWithShape="1">
          <a:blip r:embed="rId2"/>
          <a:srcRect l="2980" t="2908" r="2318" b="4847"/>
          <a:stretch/>
        </p:blipFill>
        <p:spPr>
          <a:xfrm>
            <a:off x="5594957" y="99579"/>
            <a:ext cx="2471589" cy="4951082"/>
          </a:xfrm>
        </p:spPr>
      </p:pic>
    </p:spTree>
    <p:extLst>
      <p:ext uri="{BB962C8B-B14F-4D97-AF65-F5344CB8AC3E}">
        <p14:creationId xmlns:p14="http://schemas.microsoft.com/office/powerpoint/2010/main" val="18639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F19999-B9F0-4A12-A9CE-C3145D7BDDE7}"/>
              </a:ext>
            </a:extLst>
          </p:cNvPr>
          <p:cNvSpPr txBox="1"/>
          <p:nvPr/>
        </p:nvSpPr>
        <p:spPr>
          <a:xfrm>
            <a:off x="1322089" y="1358728"/>
            <a:ext cx="2792712" cy="422808"/>
          </a:xfrm>
          <a:prstGeom prst="rect">
            <a:avLst/>
          </a:prstGeom>
          <a:noFill/>
        </p:spPr>
        <p:txBody>
          <a:bodyPr wrap="square" lIns="91440" tIns="45720" rIns="91440" bIns="45720" rtlCol="0" anchor="t">
            <a:spAutoFit/>
          </a:bodyPr>
          <a:lstStyle/>
          <a:p>
            <a:pPr>
              <a:lnSpc>
                <a:spcPct val="150000"/>
              </a:lnSpc>
            </a:pPr>
            <a:r>
              <a:rPr lang="en-US" sz="1600" b="1">
                <a:solidFill>
                  <a:schemeClr val="tx1">
                    <a:lumMod val="75000"/>
                    <a:lumOff val="25000"/>
                  </a:schemeClr>
                </a:solidFill>
                <a:ea typeface="Lato regular" panose="020F0502020204030203" pitchFamily="34" charset="0"/>
                <a:cs typeface="Lato regular" panose="020F0502020204030203" pitchFamily="34" charset="0"/>
              </a:rPr>
              <a:t>User Friendly Interface</a:t>
            </a:r>
          </a:p>
        </p:txBody>
      </p:sp>
      <p:sp>
        <p:nvSpPr>
          <p:cNvPr id="9" name="TextBox 8">
            <a:extLst>
              <a:ext uri="{FF2B5EF4-FFF2-40B4-BE49-F238E27FC236}">
                <a16:creationId xmlns:a16="http://schemas.microsoft.com/office/drawing/2014/main" id="{3B593DD2-2288-4880-9B6D-3B3E2665FD82}"/>
              </a:ext>
            </a:extLst>
          </p:cNvPr>
          <p:cNvSpPr txBox="1"/>
          <p:nvPr/>
        </p:nvSpPr>
        <p:spPr>
          <a:xfrm>
            <a:off x="364265" y="820119"/>
            <a:ext cx="3350394" cy="538609"/>
          </a:xfrm>
          <a:prstGeom prst="rect">
            <a:avLst/>
          </a:prstGeom>
          <a:noFill/>
        </p:spPr>
        <p:txBody>
          <a:bodyPr wrap="square" rtlCol="0">
            <a:spAutoFit/>
          </a:bodyPr>
          <a:lstStyle/>
          <a:p>
            <a:r>
              <a:rPr lang="en-US" sz="2900" b="1">
                <a:solidFill>
                  <a:schemeClr val="tx1">
                    <a:lumMod val="75000"/>
                    <a:lumOff val="25000"/>
                  </a:schemeClr>
                </a:solidFill>
                <a:latin typeface="+mj-lt"/>
              </a:rPr>
              <a:t>App Features</a:t>
            </a:r>
            <a:endParaRPr lang="en-ID" sz="2900" b="1">
              <a:solidFill>
                <a:schemeClr val="tx1">
                  <a:lumMod val="75000"/>
                  <a:lumOff val="25000"/>
                </a:schemeClr>
              </a:solidFill>
              <a:latin typeface="+mj-lt"/>
            </a:endParaRPr>
          </a:p>
        </p:txBody>
      </p:sp>
      <p:pic>
        <p:nvPicPr>
          <p:cNvPr id="2" name="Picture 3" descr="Diagram, application&#10;&#10;Description automatically generated">
            <a:extLst>
              <a:ext uri="{FF2B5EF4-FFF2-40B4-BE49-F238E27FC236}">
                <a16:creationId xmlns:a16="http://schemas.microsoft.com/office/drawing/2014/main" id="{9F1F3E1F-3F4A-4230-976F-AC86A2025ECB}"/>
              </a:ext>
            </a:extLst>
          </p:cNvPr>
          <p:cNvPicPr>
            <a:picLocks noGrp="1" noChangeAspect="1"/>
          </p:cNvPicPr>
          <p:nvPr>
            <p:ph type="pic" sz="quarter" idx="11"/>
          </p:nvPr>
        </p:nvPicPr>
        <p:blipFill rotWithShape="1">
          <a:blip r:embed="rId2"/>
          <a:srcRect t="527" r="662" b="5975"/>
          <a:stretch/>
        </p:blipFill>
        <p:spPr>
          <a:xfrm>
            <a:off x="5540087" y="272761"/>
            <a:ext cx="2592566" cy="4604048"/>
          </a:xfrm>
        </p:spPr>
      </p:pic>
    </p:spTree>
    <p:extLst>
      <p:ext uri="{BB962C8B-B14F-4D97-AF65-F5344CB8AC3E}">
        <p14:creationId xmlns:p14="http://schemas.microsoft.com/office/powerpoint/2010/main" val="370852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F19999-B9F0-4A12-A9CE-C3145D7BDDE7}"/>
              </a:ext>
            </a:extLst>
          </p:cNvPr>
          <p:cNvSpPr txBox="1"/>
          <p:nvPr/>
        </p:nvSpPr>
        <p:spPr>
          <a:xfrm>
            <a:off x="1322089" y="1358728"/>
            <a:ext cx="2792712" cy="422808"/>
          </a:xfrm>
          <a:prstGeom prst="rect">
            <a:avLst/>
          </a:prstGeom>
          <a:noFill/>
        </p:spPr>
        <p:txBody>
          <a:bodyPr wrap="square" lIns="91440" tIns="45720" rIns="91440" bIns="45720" rtlCol="0" anchor="t">
            <a:spAutoFit/>
          </a:bodyPr>
          <a:lstStyle/>
          <a:p>
            <a:pPr>
              <a:lnSpc>
                <a:spcPct val="150000"/>
              </a:lnSpc>
            </a:pPr>
            <a:r>
              <a:rPr lang="en-US" sz="1600" b="1">
                <a:solidFill>
                  <a:schemeClr val="tx1">
                    <a:lumMod val="75000"/>
                    <a:lumOff val="25000"/>
                  </a:schemeClr>
                </a:solidFill>
                <a:ea typeface="Lato regular" panose="020F0502020204030203" pitchFamily="34" charset="0"/>
                <a:cs typeface="Lato regular" panose="020F0502020204030203" pitchFamily="34" charset="0"/>
              </a:rPr>
              <a:t>Top Rated Helpers Show List</a:t>
            </a:r>
          </a:p>
        </p:txBody>
      </p:sp>
      <p:sp>
        <p:nvSpPr>
          <p:cNvPr id="9" name="TextBox 8">
            <a:extLst>
              <a:ext uri="{FF2B5EF4-FFF2-40B4-BE49-F238E27FC236}">
                <a16:creationId xmlns:a16="http://schemas.microsoft.com/office/drawing/2014/main" id="{3B593DD2-2288-4880-9B6D-3B3E2665FD82}"/>
              </a:ext>
            </a:extLst>
          </p:cNvPr>
          <p:cNvSpPr txBox="1"/>
          <p:nvPr/>
        </p:nvSpPr>
        <p:spPr>
          <a:xfrm>
            <a:off x="364265" y="820119"/>
            <a:ext cx="3350394" cy="538609"/>
          </a:xfrm>
          <a:prstGeom prst="rect">
            <a:avLst/>
          </a:prstGeom>
          <a:noFill/>
        </p:spPr>
        <p:txBody>
          <a:bodyPr wrap="square" rtlCol="0">
            <a:spAutoFit/>
          </a:bodyPr>
          <a:lstStyle/>
          <a:p>
            <a:r>
              <a:rPr lang="en-US" sz="2900" b="1">
                <a:solidFill>
                  <a:schemeClr val="tx1">
                    <a:lumMod val="75000"/>
                    <a:lumOff val="25000"/>
                  </a:schemeClr>
                </a:solidFill>
                <a:latin typeface="+mj-lt"/>
              </a:rPr>
              <a:t>App Features</a:t>
            </a:r>
            <a:endParaRPr lang="en-ID" sz="2900" b="1">
              <a:solidFill>
                <a:schemeClr val="tx1">
                  <a:lumMod val="75000"/>
                  <a:lumOff val="25000"/>
                </a:schemeClr>
              </a:solidFill>
              <a:latin typeface="+mj-lt"/>
            </a:endParaRPr>
          </a:p>
        </p:txBody>
      </p:sp>
      <p:pic>
        <p:nvPicPr>
          <p:cNvPr id="2" name="Picture 3" descr="A picture containing table&#10;&#10;Description automatically generated">
            <a:extLst>
              <a:ext uri="{FF2B5EF4-FFF2-40B4-BE49-F238E27FC236}">
                <a16:creationId xmlns:a16="http://schemas.microsoft.com/office/drawing/2014/main" id="{6F5A12F6-A6F1-46CB-B2A9-FD3EAC813E17}"/>
              </a:ext>
            </a:extLst>
          </p:cNvPr>
          <p:cNvPicPr>
            <a:picLocks noGrp="1" noChangeAspect="1"/>
          </p:cNvPicPr>
          <p:nvPr>
            <p:ph type="pic" sz="quarter" idx="11"/>
          </p:nvPr>
        </p:nvPicPr>
        <p:blipFill rotWithShape="1">
          <a:blip r:embed="rId2"/>
          <a:srcRect l="794" t="2708" r="1587"/>
          <a:stretch/>
        </p:blipFill>
        <p:spPr>
          <a:xfrm>
            <a:off x="5697254" y="282431"/>
            <a:ext cx="2126053" cy="4355525"/>
          </a:xfrm>
        </p:spPr>
      </p:pic>
      <p:sp>
        <p:nvSpPr>
          <p:cNvPr id="5" name="TextBox 4">
            <a:extLst>
              <a:ext uri="{FF2B5EF4-FFF2-40B4-BE49-F238E27FC236}">
                <a16:creationId xmlns:a16="http://schemas.microsoft.com/office/drawing/2014/main" id="{C581572C-475E-4A7A-9563-67A98D7DD380}"/>
              </a:ext>
            </a:extLst>
          </p:cNvPr>
          <p:cNvSpPr txBox="1"/>
          <p:nvPr/>
        </p:nvSpPr>
        <p:spPr>
          <a:xfrm flipH="1">
            <a:off x="364264" y="2869186"/>
            <a:ext cx="4047716" cy="1242904"/>
          </a:xfrm>
          <a:prstGeom prst="rect">
            <a:avLst/>
          </a:prstGeom>
          <a:noFill/>
        </p:spPr>
        <p:txBody>
          <a:bodyPr wrap="square" lIns="0" tIns="0" rIns="0" bIns="0" rtlCol="0" anchor="t">
            <a:spAutoFit/>
          </a:bodyPr>
          <a:lstStyle/>
          <a:p>
            <a:pPr>
              <a:lnSpc>
                <a:spcPct val="150000"/>
              </a:lnSpc>
            </a:pPr>
            <a:r>
              <a:rPr lang="en-US" sz="1100">
                <a:solidFill>
                  <a:schemeClr val="tx1">
                    <a:lumMod val="75000"/>
                    <a:lumOff val="25000"/>
                  </a:schemeClr>
                </a:solidFill>
                <a:ea typeface="Lato regular" panose="020F0502020204030203" pitchFamily="34" charset="0"/>
                <a:cs typeface="Lato regular" panose="020F0502020204030203" pitchFamily="34" charset="0"/>
              </a:rPr>
              <a:t>Every Helper, after it get assigned to a Requester and marked as Finished by the requester gets an increase of 1 point to its rating database attribute, every helper can see its own rating in the menu section and see the best helpers in the platform, which are being chosen by the highest rating. </a:t>
            </a:r>
          </a:p>
        </p:txBody>
      </p:sp>
    </p:spTree>
    <p:extLst>
      <p:ext uri="{BB962C8B-B14F-4D97-AF65-F5344CB8AC3E}">
        <p14:creationId xmlns:p14="http://schemas.microsoft.com/office/powerpoint/2010/main" val="257911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F19999-B9F0-4A12-A9CE-C3145D7BDDE7}"/>
              </a:ext>
            </a:extLst>
          </p:cNvPr>
          <p:cNvSpPr txBox="1"/>
          <p:nvPr/>
        </p:nvSpPr>
        <p:spPr>
          <a:xfrm>
            <a:off x="533400" y="1358728"/>
            <a:ext cx="5124543" cy="422808"/>
          </a:xfrm>
          <a:prstGeom prst="rect">
            <a:avLst/>
          </a:prstGeom>
          <a:noFill/>
        </p:spPr>
        <p:txBody>
          <a:bodyPr wrap="square" lIns="91440" tIns="45720" rIns="91440" bIns="45720" rtlCol="0" anchor="t">
            <a:spAutoFit/>
          </a:bodyPr>
          <a:lstStyle/>
          <a:p>
            <a:pPr>
              <a:lnSpc>
                <a:spcPct val="150000"/>
              </a:lnSpc>
            </a:pPr>
            <a:r>
              <a:rPr lang="en-US" sz="1600" b="1">
                <a:solidFill>
                  <a:schemeClr val="tx1">
                    <a:lumMod val="75000"/>
                    <a:lumOff val="25000"/>
                  </a:schemeClr>
                </a:solidFill>
                <a:ea typeface="Lato regular" panose="020F0502020204030203" pitchFamily="34" charset="0"/>
                <a:cs typeface="Lato regular" panose="020F0502020204030203" pitchFamily="34" charset="0"/>
              </a:rPr>
              <a:t>Message Receiving/Partner Assignment Notification</a:t>
            </a:r>
          </a:p>
        </p:txBody>
      </p:sp>
      <p:sp>
        <p:nvSpPr>
          <p:cNvPr id="13" name="TextBox 12"/>
          <p:cNvSpPr txBox="1"/>
          <p:nvPr/>
        </p:nvSpPr>
        <p:spPr>
          <a:xfrm flipH="1">
            <a:off x="658388" y="2750820"/>
            <a:ext cx="4652751" cy="988989"/>
          </a:xfrm>
          <a:prstGeom prst="rect">
            <a:avLst/>
          </a:prstGeom>
          <a:noFill/>
        </p:spPr>
        <p:txBody>
          <a:bodyPr wrap="square" lIns="0" tIns="0" rIns="0" bIns="0" rtlCol="0" anchor="t">
            <a:spAutoFit/>
          </a:bodyPr>
          <a:lstStyle/>
          <a:p>
            <a:pPr>
              <a:lnSpc>
                <a:spcPct val="150000"/>
              </a:lnSpc>
            </a:pPr>
            <a:r>
              <a:rPr lang="en-US" sz="1100">
                <a:solidFill>
                  <a:schemeClr val="tx1">
                    <a:lumMod val="75000"/>
                    <a:lumOff val="25000"/>
                  </a:schemeClr>
                </a:solidFill>
                <a:ea typeface="Lato regular" panose="020F0502020204030203" pitchFamily="34" charset="0"/>
                <a:cs typeface="Lato regular" panose="020F0502020204030203" pitchFamily="34" charset="0"/>
              </a:rPr>
              <a:t>After assignment, both the Requester and the Helper receives a notification about the new assignment, both receives a relevant notification after receiving a message in the chat.</a:t>
            </a:r>
          </a:p>
          <a:p>
            <a:pPr>
              <a:lnSpc>
                <a:spcPct val="150000"/>
              </a:lnSpc>
            </a:pPr>
            <a:endParaRPr lang="en-US" sz="1100">
              <a:solidFill>
                <a:schemeClr val="tx1">
                  <a:lumMod val="75000"/>
                  <a:lumOff val="25000"/>
                </a:schemeClr>
              </a:solidFill>
              <a:ea typeface="Lato regular" panose="020F0502020204030203" pitchFamily="34" charset="0"/>
              <a:cs typeface="Lato regular" panose="020F0502020204030203" pitchFamily="34" charset="0"/>
            </a:endParaRPr>
          </a:p>
        </p:txBody>
      </p:sp>
      <p:pic>
        <p:nvPicPr>
          <p:cNvPr id="2" name="Picture 3" descr="Graphical user interface, application&#10;&#10;Description automatically generated">
            <a:extLst>
              <a:ext uri="{FF2B5EF4-FFF2-40B4-BE49-F238E27FC236}">
                <a16:creationId xmlns:a16="http://schemas.microsoft.com/office/drawing/2014/main" id="{F2FB4346-A5DB-4649-A21F-AF02E8034599}"/>
              </a:ext>
            </a:extLst>
          </p:cNvPr>
          <p:cNvPicPr>
            <a:picLocks noGrp="1" noChangeAspect="1"/>
          </p:cNvPicPr>
          <p:nvPr>
            <p:ph type="pic" sz="quarter" idx="11"/>
          </p:nvPr>
        </p:nvPicPr>
        <p:blipFill rotWithShape="1">
          <a:blip r:embed="rId2"/>
          <a:srcRect l="480" r="959"/>
          <a:stretch/>
        </p:blipFill>
        <p:spPr>
          <a:xfrm>
            <a:off x="5462011" y="2748540"/>
            <a:ext cx="3563970" cy="723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TextBox 23">
            <a:extLst>
              <a:ext uri="{FF2B5EF4-FFF2-40B4-BE49-F238E27FC236}">
                <a16:creationId xmlns:a16="http://schemas.microsoft.com/office/drawing/2014/main" id="{2212D376-5040-48C6-BDE6-1C44496C9329}"/>
              </a:ext>
            </a:extLst>
          </p:cNvPr>
          <p:cNvSpPr txBox="1"/>
          <p:nvPr/>
        </p:nvSpPr>
        <p:spPr>
          <a:xfrm>
            <a:off x="364265" y="820119"/>
            <a:ext cx="3350394" cy="538609"/>
          </a:xfrm>
          <a:prstGeom prst="rect">
            <a:avLst/>
          </a:prstGeom>
          <a:noFill/>
        </p:spPr>
        <p:txBody>
          <a:bodyPr wrap="square" rtlCol="0">
            <a:spAutoFit/>
          </a:bodyPr>
          <a:lstStyle/>
          <a:p>
            <a:r>
              <a:rPr lang="en-US" sz="2900" b="1">
                <a:solidFill>
                  <a:schemeClr val="tx1">
                    <a:lumMod val="75000"/>
                    <a:lumOff val="25000"/>
                  </a:schemeClr>
                </a:solidFill>
                <a:latin typeface="+mj-lt"/>
              </a:rPr>
              <a:t>App Features</a:t>
            </a:r>
            <a:endParaRPr lang="en-ID" sz="2900" b="1">
              <a:solidFill>
                <a:schemeClr val="tx1">
                  <a:lumMod val="75000"/>
                  <a:lumOff val="25000"/>
                </a:schemeClr>
              </a:solidFill>
              <a:latin typeface="+mj-lt"/>
            </a:endParaRPr>
          </a:p>
        </p:txBody>
      </p:sp>
    </p:spTree>
    <p:extLst>
      <p:ext uri="{BB962C8B-B14F-4D97-AF65-F5344CB8AC3E}">
        <p14:creationId xmlns:p14="http://schemas.microsoft.com/office/powerpoint/2010/main" val="342642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709BB2D9-F37B-431A-B3E2-50F2334E655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682" b="4682"/>
          <a:stretch>
            <a:fillRect/>
          </a:stretch>
        </p:blipFill>
        <p:spPr/>
      </p:pic>
      <p:sp>
        <p:nvSpPr>
          <p:cNvPr id="43" name="Rectangle 42">
            <a:extLst>
              <a:ext uri="{FF2B5EF4-FFF2-40B4-BE49-F238E27FC236}">
                <a16:creationId xmlns:a16="http://schemas.microsoft.com/office/drawing/2014/main" id="{24EAF4D1-C6F5-4F3A-874E-E400B6923444}"/>
              </a:ext>
            </a:extLst>
          </p:cNvPr>
          <p:cNvSpPr/>
          <p:nvPr/>
        </p:nvSpPr>
        <p:spPr>
          <a:xfrm>
            <a:off x="0" y="0"/>
            <a:ext cx="9144000" cy="51435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88"/>
          </a:p>
        </p:txBody>
      </p:sp>
      <p:sp>
        <p:nvSpPr>
          <p:cNvPr id="20" name="TextBox 19">
            <a:extLst>
              <a:ext uri="{FF2B5EF4-FFF2-40B4-BE49-F238E27FC236}">
                <a16:creationId xmlns:a16="http://schemas.microsoft.com/office/drawing/2014/main" id="{E0F19999-B9F0-4A12-A9CE-C3145D7BDDE7}"/>
              </a:ext>
            </a:extLst>
          </p:cNvPr>
          <p:cNvSpPr txBox="1"/>
          <p:nvPr/>
        </p:nvSpPr>
        <p:spPr>
          <a:xfrm>
            <a:off x="4221998" y="1675758"/>
            <a:ext cx="3346780" cy="461665"/>
          </a:xfrm>
          <a:prstGeom prst="rect">
            <a:avLst/>
          </a:prstGeom>
          <a:noFill/>
        </p:spPr>
        <p:txBody>
          <a:bodyPr wrap="square" lIns="91440" tIns="45720" rIns="91440" bIns="45720" rtlCol="0" anchor="t">
            <a:spAutoFit/>
          </a:bodyPr>
          <a:lstStyle/>
          <a:p>
            <a:pPr algn="ctr"/>
            <a:r>
              <a:rPr lang="en-US" sz="2400" b="1" spc="225">
                <a:solidFill>
                  <a:schemeClr val="bg1"/>
                </a:solidFill>
                <a:latin typeface="+mj-lt"/>
              </a:rPr>
              <a:t>MiniMap</a:t>
            </a:r>
            <a:endParaRPr lang="en-ID" sz="2400" b="1" spc="225">
              <a:solidFill>
                <a:schemeClr val="bg1"/>
              </a:solidFill>
              <a:latin typeface="+mj-lt"/>
            </a:endParaRPr>
          </a:p>
        </p:txBody>
      </p:sp>
      <p:sp>
        <p:nvSpPr>
          <p:cNvPr id="21" name="TextBox 20"/>
          <p:cNvSpPr txBox="1"/>
          <p:nvPr/>
        </p:nvSpPr>
        <p:spPr>
          <a:xfrm flipH="1">
            <a:off x="3876537" y="2503632"/>
            <a:ext cx="4132538" cy="735073"/>
          </a:xfrm>
          <a:prstGeom prst="rect">
            <a:avLst/>
          </a:prstGeom>
          <a:noFill/>
        </p:spPr>
        <p:txBody>
          <a:bodyPr wrap="square" lIns="0" tIns="0" rIns="0" bIns="0" rtlCol="0">
            <a:spAutoFit/>
          </a:bodyPr>
          <a:lstStyle/>
          <a:p>
            <a:pPr algn="ctr">
              <a:lnSpc>
                <a:spcPct val="150000"/>
              </a:lnSpc>
            </a:pPr>
            <a:r>
              <a:rPr lang="en-US" sz="1100">
                <a:solidFill>
                  <a:schemeClr val="bg1"/>
                </a:solidFill>
                <a:ea typeface="Lato regular" panose="020F0502020204030203" pitchFamily="34" charset="0"/>
                <a:cs typeface="Lato regular" panose="020F0502020204030203" pitchFamily="34" charset="0"/>
              </a:rPr>
              <a:t>Location based social security network  app, where every user who needs an urgent help can be assigned to the closest user willing to help.</a:t>
            </a:r>
          </a:p>
        </p:txBody>
      </p:sp>
      <p:sp>
        <p:nvSpPr>
          <p:cNvPr id="25" name="Freeform 24"/>
          <p:cNvSpPr/>
          <p:nvPr/>
        </p:nvSpPr>
        <p:spPr>
          <a:xfrm>
            <a:off x="0" y="0"/>
            <a:ext cx="449206" cy="1159881"/>
          </a:xfrm>
          <a:custGeom>
            <a:avLst/>
            <a:gdLst>
              <a:gd name="connsiteX0" fmla="*/ 0 w 765718"/>
              <a:gd name="connsiteY0" fmla="*/ 0 h 1977137"/>
              <a:gd name="connsiteX1" fmla="*/ 47386 w 765718"/>
              <a:gd name="connsiteY1" fmla="*/ 12184 h 1977137"/>
              <a:gd name="connsiteX2" fmla="*/ 765718 w 765718"/>
              <a:gd name="connsiteY2" fmla="*/ 988568 h 1977137"/>
              <a:gd name="connsiteX3" fmla="*/ 47386 w 765718"/>
              <a:gd name="connsiteY3" fmla="*/ 1964952 h 1977137"/>
              <a:gd name="connsiteX4" fmla="*/ 0 w 765718"/>
              <a:gd name="connsiteY4" fmla="*/ 1977137 h 1977137"/>
              <a:gd name="connsiteX5" fmla="*/ 0 w 765718"/>
              <a:gd name="connsiteY5" fmla="*/ 1640332 h 1977137"/>
              <a:gd name="connsiteX6" fmla="*/ 16535 w 765718"/>
              <a:gd name="connsiteY6" fmla="*/ 1635199 h 1977137"/>
              <a:gd name="connsiteX7" fmla="*/ 445151 w 765718"/>
              <a:gd name="connsiteY7" fmla="*/ 988568 h 1977137"/>
              <a:gd name="connsiteX8" fmla="*/ 16535 w 765718"/>
              <a:gd name="connsiteY8" fmla="*/ 341938 h 1977137"/>
              <a:gd name="connsiteX9" fmla="*/ 0 w 765718"/>
              <a:gd name="connsiteY9" fmla="*/ 336805 h 197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718" h="1977137">
                <a:moveTo>
                  <a:pt x="0" y="0"/>
                </a:moveTo>
                <a:lnTo>
                  <a:pt x="47386" y="12184"/>
                </a:lnTo>
                <a:cubicBezTo>
                  <a:pt x="463551" y="141625"/>
                  <a:pt x="765718" y="529809"/>
                  <a:pt x="765718" y="988568"/>
                </a:cubicBezTo>
                <a:cubicBezTo>
                  <a:pt x="765718" y="1447328"/>
                  <a:pt x="463551" y="1835512"/>
                  <a:pt x="47386" y="1964952"/>
                </a:cubicBezTo>
                <a:lnTo>
                  <a:pt x="0" y="1977137"/>
                </a:lnTo>
                <a:lnTo>
                  <a:pt x="0" y="1640332"/>
                </a:lnTo>
                <a:lnTo>
                  <a:pt x="16535" y="1635199"/>
                </a:lnTo>
                <a:cubicBezTo>
                  <a:pt x="268415" y="1528663"/>
                  <a:pt x="445151" y="1279255"/>
                  <a:pt x="445151" y="988568"/>
                </a:cubicBezTo>
                <a:cubicBezTo>
                  <a:pt x="445151" y="697882"/>
                  <a:pt x="268415" y="448474"/>
                  <a:pt x="16535" y="341938"/>
                </a:cubicBezTo>
                <a:lnTo>
                  <a:pt x="0" y="33680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Isosceles Triangle 22"/>
          <p:cNvSpPr/>
          <p:nvPr/>
        </p:nvSpPr>
        <p:spPr>
          <a:xfrm rot="1420415">
            <a:off x="8233724" y="4150281"/>
            <a:ext cx="197745" cy="170470"/>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Donut 23"/>
          <p:cNvSpPr/>
          <p:nvPr/>
        </p:nvSpPr>
        <p:spPr>
          <a:xfrm>
            <a:off x="7828232" y="3731151"/>
            <a:ext cx="1008729" cy="1008729"/>
          </a:xfrm>
          <a:prstGeom prst="donut">
            <a:avLst>
              <a:gd name="adj" fmla="val 17021"/>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pic>
        <p:nvPicPr>
          <p:cNvPr id="4" name="Picture 3">
            <a:extLst>
              <a:ext uri="{FF2B5EF4-FFF2-40B4-BE49-F238E27FC236}">
                <a16:creationId xmlns:a16="http://schemas.microsoft.com/office/drawing/2014/main" id="{386B2D56-A869-4957-8358-71A0C46AD848}"/>
              </a:ext>
            </a:extLst>
          </p:cNvPr>
          <p:cNvPicPr>
            <a:picLocks noChangeAspect="1"/>
          </p:cNvPicPr>
          <p:nvPr/>
        </p:nvPicPr>
        <p:blipFill>
          <a:blip r:embed="rId3"/>
          <a:stretch>
            <a:fillRect/>
          </a:stretch>
        </p:blipFill>
        <p:spPr>
          <a:xfrm>
            <a:off x="1111102" y="269543"/>
            <a:ext cx="2137512" cy="4604413"/>
          </a:xfrm>
          <a:prstGeom prst="rect">
            <a:avLst/>
          </a:prstGeom>
        </p:spPr>
      </p:pic>
      <p:sp>
        <p:nvSpPr>
          <p:cNvPr id="26" name="Freeform 8">
            <a:extLst>
              <a:ext uri="{FF2B5EF4-FFF2-40B4-BE49-F238E27FC236}">
                <a16:creationId xmlns:a16="http://schemas.microsoft.com/office/drawing/2014/main" id="{D6F8385B-F3BB-4DAE-8B6D-221B21921378}"/>
              </a:ext>
            </a:extLst>
          </p:cNvPr>
          <p:cNvSpPr/>
          <p:nvPr/>
        </p:nvSpPr>
        <p:spPr>
          <a:xfrm>
            <a:off x="0" y="3943350"/>
            <a:ext cx="1800270" cy="1200150"/>
          </a:xfrm>
          <a:custGeom>
            <a:avLst/>
            <a:gdLst>
              <a:gd name="connsiteX0" fmla="*/ 769203 w 2400360"/>
              <a:gd name="connsiteY0" fmla="*/ 0 h 1600200"/>
              <a:gd name="connsiteX1" fmla="*/ 2393576 w 2400360"/>
              <a:gd name="connsiteY1" fmla="*/ 1465859 h 1600200"/>
              <a:gd name="connsiteX2" fmla="*/ 2400360 w 2400360"/>
              <a:gd name="connsiteY2" fmla="*/ 1600200 h 1600200"/>
              <a:gd name="connsiteX3" fmla="*/ 1864180 w 2400360"/>
              <a:gd name="connsiteY3" fmla="*/ 1600200 h 1600200"/>
              <a:gd name="connsiteX4" fmla="*/ 1860164 w 2400360"/>
              <a:gd name="connsiteY4" fmla="*/ 1520680 h 1600200"/>
              <a:gd name="connsiteX5" fmla="*/ 769203 w 2400360"/>
              <a:gd name="connsiteY5" fmla="*/ 536180 h 1600200"/>
              <a:gd name="connsiteX6" fmla="*/ 156071 w 2400360"/>
              <a:gd name="connsiteY6" fmla="*/ 723466 h 1600200"/>
              <a:gd name="connsiteX7" fmla="*/ 0 w 2400360"/>
              <a:gd name="connsiteY7" fmla="*/ 852236 h 1600200"/>
              <a:gd name="connsiteX8" fmla="*/ 0 w 2400360"/>
              <a:gd name="connsiteY8" fmla="*/ 192693 h 1600200"/>
              <a:gd name="connsiteX9" fmla="*/ 133643 w 2400360"/>
              <a:gd name="connsiteY9" fmla="*/ 128314 h 1600200"/>
              <a:gd name="connsiteX10" fmla="*/ 769203 w 240036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360" h="160020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414105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0" grpId="0"/>
      <p:bldP spid="21" grpId="0"/>
      <p:bldP spid="25" grpId="0" animBg="1"/>
      <p:bldP spid="23" grpId="0" animBg="1"/>
      <p:bldP spid="24"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0F19999-B9F0-4A12-A9CE-C3145D7BDDE7}"/>
              </a:ext>
            </a:extLst>
          </p:cNvPr>
          <p:cNvSpPr txBox="1"/>
          <p:nvPr/>
        </p:nvSpPr>
        <p:spPr>
          <a:xfrm>
            <a:off x="399954" y="946847"/>
            <a:ext cx="6863164" cy="461665"/>
          </a:xfrm>
          <a:prstGeom prst="rect">
            <a:avLst/>
          </a:prstGeom>
          <a:noFill/>
        </p:spPr>
        <p:txBody>
          <a:bodyPr wrap="square" lIns="91440" tIns="45720" rIns="91440" bIns="45720" rtlCol="0" anchor="t">
            <a:spAutoFit/>
          </a:bodyPr>
          <a:lstStyle/>
          <a:p>
            <a:r>
              <a:rPr lang="en-US" sz="2400" b="1">
                <a:solidFill>
                  <a:schemeClr val="tx1">
                    <a:lumMod val="75000"/>
                    <a:lumOff val="25000"/>
                  </a:schemeClr>
                </a:solidFill>
                <a:latin typeface="+mj-lt"/>
              </a:rPr>
              <a:t>Application PoC video</a:t>
            </a:r>
          </a:p>
        </p:txBody>
      </p:sp>
      <p:pic>
        <p:nvPicPr>
          <p:cNvPr id="2" name="Online Media 1" title="Minimap Demo">
            <a:hlinkClick r:id="" action="ppaction://media"/>
            <a:extLst>
              <a:ext uri="{FF2B5EF4-FFF2-40B4-BE49-F238E27FC236}">
                <a16:creationId xmlns:a16="http://schemas.microsoft.com/office/drawing/2014/main" id="{75B0ECD3-7E98-4EB2-A4E0-4D25842273F9}"/>
              </a:ext>
            </a:extLst>
          </p:cNvPr>
          <p:cNvPicPr>
            <a:picLocks noRot="1" noChangeAspect="1"/>
          </p:cNvPicPr>
          <p:nvPr>
            <a:videoFile r:link="rId1"/>
          </p:nvPr>
        </p:nvPicPr>
        <p:blipFill>
          <a:blip r:embed="rId3"/>
          <a:stretch>
            <a:fillRect/>
          </a:stretch>
        </p:blipFill>
        <p:spPr>
          <a:xfrm>
            <a:off x="4696380" y="1975029"/>
            <a:ext cx="2245591" cy="1322532"/>
          </a:xfrm>
          <a:prstGeom prst="rect">
            <a:avLst/>
          </a:prstGeom>
        </p:spPr>
      </p:pic>
    </p:spTree>
    <p:extLst>
      <p:ext uri="{BB962C8B-B14F-4D97-AF65-F5344CB8AC3E}">
        <p14:creationId xmlns:p14="http://schemas.microsoft.com/office/powerpoint/2010/main" val="77259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0F19999-B9F0-4A12-A9CE-C3145D7BDDE7}"/>
              </a:ext>
            </a:extLst>
          </p:cNvPr>
          <p:cNvSpPr txBox="1"/>
          <p:nvPr/>
        </p:nvSpPr>
        <p:spPr>
          <a:xfrm>
            <a:off x="71307" y="328149"/>
            <a:ext cx="5371036" cy="461665"/>
          </a:xfrm>
          <a:prstGeom prst="rect">
            <a:avLst/>
          </a:prstGeom>
          <a:noFill/>
        </p:spPr>
        <p:txBody>
          <a:bodyPr wrap="square" lIns="91440" tIns="45720" rIns="91440" bIns="45720" rtlCol="0" anchor="t">
            <a:spAutoFit/>
          </a:bodyPr>
          <a:lstStyle/>
          <a:p>
            <a:r>
              <a:rPr lang="en-US" sz="2400" b="1">
                <a:solidFill>
                  <a:schemeClr val="tx1">
                    <a:lumMod val="75000"/>
                    <a:lumOff val="25000"/>
                  </a:schemeClr>
                </a:solidFill>
                <a:latin typeface="+mj-lt"/>
              </a:rPr>
              <a:t>Further development features</a:t>
            </a:r>
            <a:endParaRPr lang="en-ID" sz="2400" b="1">
              <a:solidFill>
                <a:schemeClr val="tx1">
                  <a:lumMod val="75000"/>
                  <a:lumOff val="25000"/>
                </a:schemeClr>
              </a:solidFill>
              <a:latin typeface="+mj-lt"/>
            </a:endParaRPr>
          </a:p>
        </p:txBody>
      </p:sp>
      <p:sp>
        <p:nvSpPr>
          <p:cNvPr id="12" name="TextBox 11"/>
          <p:cNvSpPr txBox="1"/>
          <p:nvPr/>
        </p:nvSpPr>
        <p:spPr>
          <a:xfrm flipH="1">
            <a:off x="640838" y="919638"/>
            <a:ext cx="3836645" cy="4118563"/>
          </a:xfrm>
          <a:prstGeom prst="rect">
            <a:avLst/>
          </a:prstGeom>
          <a:noFill/>
        </p:spPr>
        <p:txBody>
          <a:bodyPr wrap="square" lIns="0" tIns="0" rIns="0" bIns="0" rtlCol="0" anchor="t">
            <a:spAutoFit/>
          </a:bodyPr>
          <a:lstStyle/>
          <a:p>
            <a:pPr marL="228600" indent="-228600">
              <a:lnSpc>
                <a:spcPct val="150000"/>
              </a:lnSpc>
              <a:buAutoNum type="arabicPeriod"/>
            </a:pPr>
            <a:r>
              <a:rPr lang="en-US" sz="1500">
                <a:solidFill>
                  <a:schemeClr val="tx1">
                    <a:lumMod val="75000"/>
                    <a:lumOff val="25000"/>
                  </a:schemeClr>
                </a:solidFill>
                <a:ea typeface="Lato regular"/>
                <a:cs typeface="Lato regular"/>
              </a:rPr>
              <a:t>Chat history section.</a:t>
            </a:r>
          </a:p>
          <a:p>
            <a:pPr marL="228600" indent="-228600">
              <a:lnSpc>
                <a:spcPct val="150000"/>
              </a:lnSpc>
              <a:buAutoNum type="arabicPeriod"/>
            </a:pPr>
            <a:r>
              <a:rPr lang="en-US" sz="1500">
                <a:solidFill>
                  <a:schemeClr val="tx1">
                    <a:lumMod val="75000"/>
                    <a:lumOff val="25000"/>
                  </a:schemeClr>
                </a:solidFill>
                <a:ea typeface="Lato regular"/>
                <a:cs typeface="Lato regular"/>
              </a:rPr>
              <a:t>Donation.</a:t>
            </a:r>
          </a:p>
          <a:p>
            <a:pPr marL="228600" indent="-228600">
              <a:lnSpc>
                <a:spcPct val="150000"/>
              </a:lnSpc>
              <a:buAutoNum type="arabicPeriod"/>
            </a:pPr>
            <a:r>
              <a:rPr lang="en-US" sz="1500">
                <a:solidFill>
                  <a:schemeClr val="tx1">
                    <a:lumMod val="75000"/>
                    <a:lumOff val="25000"/>
                  </a:schemeClr>
                </a:solidFill>
                <a:ea typeface="Lato regular"/>
                <a:cs typeface="Lato regular"/>
              </a:rPr>
              <a:t>Videocalls .</a:t>
            </a:r>
            <a:endParaRPr lang="en-US" sz="1500">
              <a:solidFill>
                <a:schemeClr val="tx1">
                  <a:lumMod val="75000"/>
                  <a:lumOff val="25000"/>
                </a:schemeClr>
              </a:solidFill>
              <a:ea typeface="Lato regular" panose="020F0502020204030203" pitchFamily="34" charset="0"/>
              <a:cs typeface="Lato regular" panose="020F0502020204030203" pitchFamily="34" charset="0"/>
            </a:endParaRPr>
          </a:p>
          <a:p>
            <a:pPr marL="228600" indent="-228600">
              <a:lnSpc>
                <a:spcPct val="150000"/>
              </a:lnSpc>
              <a:buAutoNum type="arabicPeriod"/>
            </a:pPr>
            <a:r>
              <a:rPr lang="en-US" sz="1500">
                <a:solidFill>
                  <a:schemeClr val="tx1">
                    <a:lumMod val="75000"/>
                    <a:lumOff val="25000"/>
                  </a:schemeClr>
                </a:solidFill>
                <a:ea typeface="Lato regular"/>
                <a:cs typeface="Lato regular"/>
              </a:rPr>
              <a:t>Visualization of everybody around.</a:t>
            </a:r>
          </a:p>
          <a:p>
            <a:pPr marL="228600" indent="-228600">
              <a:lnSpc>
                <a:spcPct val="150000"/>
              </a:lnSpc>
              <a:buAutoNum type="arabicPeriod"/>
            </a:pPr>
            <a:r>
              <a:rPr lang="en-US" sz="1500">
                <a:solidFill>
                  <a:schemeClr val="tx1">
                    <a:lumMod val="75000"/>
                    <a:lumOff val="25000"/>
                  </a:schemeClr>
                </a:solidFill>
                <a:ea typeface="Lato regular"/>
                <a:cs typeface="Lato regular"/>
              </a:rPr>
              <a:t>Creation of moderator user type.</a:t>
            </a:r>
          </a:p>
          <a:p>
            <a:pPr marL="228600" indent="-228600">
              <a:lnSpc>
                <a:spcPct val="150000"/>
              </a:lnSpc>
              <a:buAutoNum type="arabicPeriod"/>
            </a:pPr>
            <a:r>
              <a:rPr lang="en-US" sz="1500">
                <a:solidFill>
                  <a:schemeClr val="tx1">
                    <a:lumMod val="75000"/>
                    <a:lumOff val="25000"/>
                  </a:schemeClr>
                </a:solidFill>
                <a:ea typeface="Lato regular"/>
                <a:cs typeface="Lato regular"/>
              </a:rPr>
              <a:t>Apple devices compatibility.</a:t>
            </a:r>
            <a:endParaRPr lang="en-US" sz="1500">
              <a:solidFill>
                <a:schemeClr val="tx1">
                  <a:lumMod val="75000"/>
                  <a:lumOff val="25000"/>
                </a:schemeClr>
              </a:solidFill>
              <a:ea typeface="Lato regular" panose="020F0502020204030203" pitchFamily="34" charset="0"/>
              <a:cs typeface="Lato regular" panose="020F0502020204030203" pitchFamily="34" charset="0"/>
            </a:endParaRPr>
          </a:p>
          <a:p>
            <a:pPr marL="228600" indent="-228600">
              <a:lnSpc>
                <a:spcPct val="150000"/>
              </a:lnSpc>
              <a:buAutoNum type="arabicPeriod"/>
            </a:pPr>
            <a:r>
              <a:rPr lang="en-US" sz="1500">
                <a:solidFill>
                  <a:schemeClr val="tx1">
                    <a:lumMod val="75000"/>
                    <a:lumOff val="25000"/>
                  </a:schemeClr>
                </a:solidFill>
                <a:ea typeface="Lato regular"/>
                <a:cs typeface="Lato regular"/>
              </a:rPr>
              <a:t>Helper search by request priority.</a:t>
            </a:r>
            <a:endParaRPr lang="en-US" sz="1500">
              <a:solidFill>
                <a:schemeClr val="tx1">
                  <a:lumMod val="75000"/>
                  <a:lumOff val="25000"/>
                </a:schemeClr>
              </a:solidFill>
              <a:ea typeface="Lato regular" panose="020F0502020204030203" pitchFamily="34" charset="0"/>
              <a:cs typeface="Lato regular" panose="020F0502020204030203" pitchFamily="34" charset="0"/>
            </a:endParaRPr>
          </a:p>
          <a:p>
            <a:pPr marL="228600" indent="-228600">
              <a:lnSpc>
                <a:spcPct val="150000"/>
              </a:lnSpc>
              <a:buAutoNum type="arabicPeriod"/>
            </a:pPr>
            <a:r>
              <a:rPr lang="en-US" sz="1500">
                <a:solidFill>
                  <a:schemeClr val="tx1">
                    <a:lumMod val="75000"/>
                    <a:lumOff val="25000"/>
                  </a:schemeClr>
                </a:solidFill>
                <a:ea typeface="Lato regular"/>
                <a:cs typeface="Lato regular"/>
              </a:rPr>
              <a:t>Application version verification and update control system.</a:t>
            </a:r>
            <a:endParaRPr lang="en-US" sz="1500">
              <a:solidFill>
                <a:schemeClr val="tx1">
                  <a:lumMod val="75000"/>
                  <a:lumOff val="25000"/>
                </a:schemeClr>
              </a:solidFill>
              <a:ea typeface="Lato regular" panose="020F0502020204030203" pitchFamily="34" charset="0"/>
              <a:cs typeface="Lato regular" panose="020F0502020204030203" pitchFamily="34" charset="0"/>
            </a:endParaRPr>
          </a:p>
          <a:p>
            <a:pPr marL="228600" indent="-228600">
              <a:lnSpc>
                <a:spcPct val="150000"/>
              </a:lnSpc>
              <a:buAutoNum type="arabicPeriod"/>
            </a:pPr>
            <a:r>
              <a:rPr lang="en-US" sz="1500">
                <a:solidFill>
                  <a:schemeClr val="tx1">
                    <a:lumMod val="75000"/>
                    <a:lumOff val="25000"/>
                  </a:schemeClr>
                </a:solidFill>
                <a:ea typeface="Lato regular"/>
                <a:cs typeface="Lato regular"/>
              </a:rPr>
              <a:t>Helpers specific reviews made by the requesters.</a:t>
            </a:r>
            <a:endParaRPr lang="en-US" sz="1500">
              <a:solidFill>
                <a:schemeClr val="tx1">
                  <a:lumMod val="75000"/>
                  <a:lumOff val="25000"/>
                </a:schemeClr>
              </a:solidFill>
              <a:ea typeface="Lato regular" panose="020F0502020204030203" pitchFamily="34" charset="0"/>
              <a:cs typeface="Lato regular" panose="020F0502020204030203" pitchFamily="34" charset="0"/>
            </a:endParaRPr>
          </a:p>
          <a:p>
            <a:pPr marL="228600" indent="-228600">
              <a:lnSpc>
                <a:spcPct val="150000"/>
              </a:lnSpc>
              <a:buAutoNum type="arabicPeriod"/>
            </a:pPr>
            <a:endParaRPr lang="en-US" sz="1500">
              <a:solidFill>
                <a:schemeClr val="tx1">
                  <a:lumMod val="75000"/>
                  <a:lumOff val="25000"/>
                </a:schemeClr>
              </a:solidFill>
              <a:ea typeface="Lato regular" panose="020F0502020204030203" pitchFamily="34" charset="0"/>
              <a:cs typeface="Lato regular" panose="020F0502020204030203" pitchFamily="34" charset="0"/>
            </a:endParaRPr>
          </a:p>
        </p:txBody>
      </p:sp>
      <p:pic>
        <p:nvPicPr>
          <p:cNvPr id="15" name="Picture Placeholder 14">
            <a:extLst>
              <a:ext uri="{FF2B5EF4-FFF2-40B4-BE49-F238E27FC236}">
                <a16:creationId xmlns:a16="http://schemas.microsoft.com/office/drawing/2014/main" id="{0783E3FB-4C48-4222-A2DA-3254B39B8B89}"/>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28476" r="28476"/>
          <a:stretch>
            <a:fillRect/>
          </a:stretch>
        </p:blipFill>
        <p:spPr/>
      </p:pic>
      <p:pic>
        <p:nvPicPr>
          <p:cNvPr id="21" name="Picture Placeholder 20">
            <a:extLst>
              <a:ext uri="{FF2B5EF4-FFF2-40B4-BE49-F238E27FC236}">
                <a16:creationId xmlns:a16="http://schemas.microsoft.com/office/drawing/2014/main" id="{FD18296E-AEF7-4873-9855-621867CA9378}"/>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7857" r="27857"/>
          <a:stretch>
            <a:fillRect/>
          </a:stretch>
        </p:blipFill>
        <p:spPr/>
      </p:pic>
    </p:spTree>
    <p:extLst>
      <p:ext uri="{BB962C8B-B14F-4D97-AF65-F5344CB8AC3E}">
        <p14:creationId xmlns:p14="http://schemas.microsoft.com/office/powerpoint/2010/main" val="356278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F19999-B9F0-4A12-A9CE-C3145D7BDDE7}"/>
              </a:ext>
            </a:extLst>
          </p:cNvPr>
          <p:cNvSpPr txBox="1"/>
          <p:nvPr/>
        </p:nvSpPr>
        <p:spPr>
          <a:xfrm>
            <a:off x="327172" y="920063"/>
            <a:ext cx="3686187" cy="461665"/>
          </a:xfrm>
          <a:prstGeom prst="rect">
            <a:avLst/>
          </a:prstGeom>
          <a:noFill/>
        </p:spPr>
        <p:txBody>
          <a:bodyPr wrap="square" rtlCol="0">
            <a:spAutoFit/>
          </a:bodyPr>
          <a:lstStyle/>
          <a:p>
            <a:r>
              <a:rPr lang="en-US" sz="2400" b="1">
                <a:solidFill>
                  <a:schemeClr val="tx1">
                    <a:lumMod val="75000"/>
                    <a:lumOff val="25000"/>
                  </a:schemeClr>
                </a:solidFill>
                <a:latin typeface="+mj-lt"/>
              </a:rPr>
              <a:t>Information</a:t>
            </a:r>
            <a:endParaRPr lang="en-ID" sz="2400" b="1">
              <a:solidFill>
                <a:schemeClr val="tx1">
                  <a:lumMod val="75000"/>
                  <a:lumOff val="25000"/>
                </a:schemeClr>
              </a:solidFill>
              <a:latin typeface="+mj-lt"/>
            </a:endParaRPr>
          </a:p>
        </p:txBody>
      </p:sp>
      <p:sp>
        <p:nvSpPr>
          <p:cNvPr id="8" name="TextBox 7">
            <a:extLst>
              <a:ext uri="{FF2B5EF4-FFF2-40B4-BE49-F238E27FC236}">
                <a16:creationId xmlns:a16="http://schemas.microsoft.com/office/drawing/2014/main" id="{F671C886-FDB9-4C51-ABA2-247319436A9B}"/>
              </a:ext>
            </a:extLst>
          </p:cNvPr>
          <p:cNvSpPr txBox="1"/>
          <p:nvPr/>
        </p:nvSpPr>
        <p:spPr>
          <a:xfrm>
            <a:off x="1031622" y="2261641"/>
            <a:ext cx="2722004" cy="323165"/>
          </a:xfrm>
          <a:prstGeom prst="rect">
            <a:avLst/>
          </a:prstGeom>
          <a:noFill/>
        </p:spPr>
        <p:txBody>
          <a:bodyPr wrap="square" lIns="91440" tIns="45720" rIns="91440" bIns="45720" rtlCol="0" anchor="t">
            <a:spAutoFit/>
          </a:bodyPr>
          <a:lstStyle/>
          <a:p>
            <a:r>
              <a:rPr lang="en-US" sz="1500"/>
              <a:t>Project repository: </a:t>
            </a:r>
            <a:r>
              <a:rPr lang="en-US" sz="1500">
                <a:hlinkClick r:id="rId2"/>
              </a:rPr>
              <a:t>MiniMap</a:t>
            </a:r>
            <a:endParaRPr lang="en-US" sz="1500" err="1">
              <a:ea typeface="Source Sans Pro"/>
            </a:endParaRPr>
          </a:p>
        </p:txBody>
      </p:sp>
      <p:sp>
        <p:nvSpPr>
          <p:cNvPr id="22" name="TextBox 21">
            <a:extLst>
              <a:ext uri="{FF2B5EF4-FFF2-40B4-BE49-F238E27FC236}">
                <a16:creationId xmlns:a16="http://schemas.microsoft.com/office/drawing/2014/main" id="{4BE08E88-815A-4B5E-B104-ED228BAC17A0}"/>
              </a:ext>
            </a:extLst>
          </p:cNvPr>
          <p:cNvSpPr txBox="1"/>
          <p:nvPr/>
        </p:nvSpPr>
        <p:spPr>
          <a:xfrm>
            <a:off x="1031622" y="2803291"/>
            <a:ext cx="2164489" cy="1015663"/>
          </a:xfrm>
          <a:prstGeom prst="rect">
            <a:avLst/>
          </a:prstGeom>
          <a:noFill/>
        </p:spPr>
        <p:txBody>
          <a:bodyPr wrap="square" lIns="91440" tIns="45720" rIns="91440" bIns="45720" rtlCol="0" anchor="t">
            <a:spAutoFit/>
          </a:bodyPr>
          <a:lstStyle/>
          <a:p>
            <a:r>
              <a:rPr lang="en-US" sz="1500"/>
              <a:t>Team:</a:t>
            </a:r>
            <a:endParaRPr lang="en-US" sz="1500">
              <a:ea typeface="Source Sans Pro"/>
            </a:endParaRPr>
          </a:p>
          <a:p>
            <a:r>
              <a:rPr lang="en-US" sz="1500"/>
              <a:t>	1. </a:t>
            </a:r>
            <a:r>
              <a:rPr lang="en-US" sz="1500">
                <a:hlinkClick r:id="rId3"/>
              </a:rPr>
              <a:t>VictoKu1</a:t>
            </a:r>
            <a:endParaRPr lang="en-US" sz="1500">
              <a:ea typeface="Source Sans Pro"/>
            </a:endParaRPr>
          </a:p>
          <a:p>
            <a:r>
              <a:rPr lang="en-US" sz="1500"/>
              <a:t>	2. </a:t>
            </a:r>
            <a:r>
              <a:rPr lang="en-US" sz="1500">
                <a:hlinkClick r:id="rId4"/>
              </a:rPr>
              <a:t>porat-ah</a:t>
            </a:r>
            <a:endParaRPr lang="en-US" sz="1500">
              <a:ea typeface="Source Sans Pro"/>
            </a:endParaRPr>
          </a:p>
          <a:p>
            <a:r>
              <a:rPr lang="en-US" sz="1500"/>
              <a:t>	3. </a:t>
            </a:r>
            <a:r>
              <a:rPr lang="en-US" sz="1500">
                <a:hlinkClick r:id="rId5"/>
              </a:rPr>
              <a:t>Andrey-Ba</a:t>
            </a:r>
            <a:endParaRPr lang="en-US" sz="1500">
              <a:ea typeface="Source Sans Pro"/>
            </a:endParaRPr>
          </a:p>
        </p:txBody>
      </p:sp>
      <p:sp>
        <p:nvSpPr>
          <p:cNvPr id="24" name="TextBox 23">
            <a:extLst>
              <a:ext uri="{FF2B5EF4-FFF2-40B4-BE49-F238E27FC236}">
                <a16:creationId xmlns:a16="http://schemas.microsoft.com/office/drawing/2014/main" id="{6CC8ABD1-1179-4805-8D47-7CE20D657FD4}"/>
              </a:ext>
            </a:extLst>
          </p:cNvPr>
          <p:cNvSpPr txBox="1"/>
          <p:nvPr/>
        </p:nvSpPr>
        <p:spPr>
          <a:xfrm>
            <a:off x="1028526" y="1710113"/>
            <a:ext cx="2569370" cy="553998"/>
          </a:xfrm>
          <a:prstGeom prst="rect">
            <a:avLst/>
          </a:prstGeom>
          <a:noFill/>
        </p:spPr>
        <p:txBody>
          <a:bodyPr wrap="square" lIns="91440" tIns="45720" rIns="91440" bIns="45720" rtlCol="0" anchor="t">
            <a:spAutoFit/>
          </a:bodyPr>
          <a:lstStyle/>
          <a:p>
            <a:r>
              <a:rPr lang="en-US" sz="1500"/>
              <a:t>Organization : </a:t>
            </a:r>
            <a:r>
              <a:rPr lang="en-US" sz="1500" b="0" i="0">
                <a:solidFill>
                  <a:srgbClr val="24292F"/>
                </a:solidFill>
                <a:effectLst/>
                <a:latin typeface="-apple-system"/>
                <a:hlinkClick r:id="rId6"/>
              </a:rPr>
              <a:t>V-P-A-AppDev</a:t>
            </a:r>
            <a:endParaRPr lang="en-US" sz="1500" b="0" i="0">
              <a:solidFill>
                <a:srgbClr val="24292F"/>
              </a:solidFill>
              <a:effectLst/>
              <a:latin typeface="-apple-system"/>
            </a:endParaRPr>
          </a:p>
          <a:p>
            <a:endParaRPr lang="en-US" sz="1500">
              <a:ea typeface="Source Sans Pro"/>
            </a:endParaRPr>
          </a:p>
        </p:txBody>
      </p:sp>
      <p:pic>
        <p:nvPicPr>
          <p:cNvPr id="2" name="Picture 2" descr="Icon&#10;&#10;Description automatically generated">
            <a:extLst>
              <a:ext uri="{FF2B5EF4-FFF2-40B4-BE49-F238E27FC236}">
                <a16:creationId xmlns:a16="http://schemas.microsoft.com/office/drawing/2014/main" id="{D8145A7A-90E9-42A5-8364-CFF24DBEC6AE}"/>
              </a:ext>
            </a:extLst>
          </p:cNvPr>
          <p:cNvPicPr>
            <a:picLocks noGrp="1" noChangeAspect="1"/>
          </p:cNvPicPr>
          <p:nvPr>
            <p:ph type="pic" sz="quarter" idx="11"/>
          </p:nvPr>
        </p:nvPicPr>
        <p:blipFill rotWithShape="1">
          <a:blip r:embed="rId7"/>
          <a:srcRect l="15389" r="15389"/>
          <a:stretch/>
        </p:blipFill>
        <p:spPr>
          <a:xfrm>
            <a:off x="4781983" y="762000"/>
            <a:ext cx="2724150" cy="3935413"/>
          </a:xfrm>
        </p:spPr>
      </p:pic>
    </p:spTree>
    <p:extLst>
      <p:ext uri="{BB962C8B-B14F-4D97-AF65-F5344CB8AC3E}">
        <p14:creationId xmlns:p14="http://schemas.microsoft.com/office/powerpoint/2010/main" val="86890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F19999-B9F0-4A12-A9CE-C3145D7BDDE7}"/>
              </a:ext>
            </a:extLst>
          </p:cNvPr>
          <p:cNvSpPr txBox="1"/>
          <p:nvPr/>
        </p:nvSpPr>
        <p:spPr>
          <a:xfrm>
            <a:off x="273257" y="521091"/>
            <a:ext cx="4764488" cy="461665"/>
          </a:xfrm>
          <a:prstGeom prst="rect">
            <a:avLst/>
          </a:prstGeom>
          <a:noFill/>
        </p:spPr>
        <p:txBody>
          <a:bodyPr wrap="square" lIns="91440" tIns="45720" rIns="91440" bIns="45720" rtlCol="0" anchor="t">
            <a:spAutoFit/>
          </a:bodyPr>
          <a:lstStyle/>
          <a:p>
            <a:r>
              <a:rPr lang="en-US" sz="2400" b="1">
                <a:solidFill>
                  <a:schemeClr val="tx1">
                    <a:lumMod val="75000"/>
                    <a:lumOff val="25000"/>
                  </a:schemeClr>
                </a:solidFill>
                <a:latin typeface="+mj-lt"/>
              </a:rPr>
              <a:t>Just try the app yourself :</a:t>
            </a:r>
          </a:p>
        </p:txBody>
      </p:sp>
      <p:pic>
        <p:nvPicPr>
          <p:cNvPr id="2" name="Picture 2" descr="Qr code&#10;&#10;Description automatically generated">
            <a:extLst>
              <a:ext uri="{FF2B5EF4-FFF2-40B4-BE49-F238E27FC236}">
                <a16:creationId xmlns:a16="http://schemas.microsoft.com/office/drawing/2014/main" id="{C71754F0-C2FE-4228-9F51-FF162860288A}"/>
              </a:ext>
            </a:extLst>
          </p:cNvPr>
          <p:cNvPicPr>
            <a:picLocks noGrp="1" noChangeAspect="1"/>
          </p:cNvPicPr>
          <p:nvPr>
            <p:ph type="pic" sz="quarter" idx="11"/>
          </p:nvPr>
        </p:nvPicPr>
        <p:blipFill rotWithShape="1">
          <a:blip r:embed="rId2"/>
          <a:srcRect l="-548" r="274"/>
          <a:stretch/>
        </p:blipFill>
        <p:spPr>
          <a:xfrm>
            <a:off x="3000545" y="1229393"/>
            <a:ext cx="3148446" cy="3137730"/>
          </a:xfrm>
        </p:spPr>
      </p:pic>
    </p:spTree>
    <p:extLst>
      <p:ext uri="{BB962C8B-B14F-4D97-AF65-F5344CB8AC3E}">
        <p14:creationId xmlns:p14="http://schemas.microsoft.com/office/powerpoint/2010/main" val="89627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B593DD2-2288-4880-9B6D-3B3E2665FD82}"/>
              </a:ext>
            </a:extLst>
          </p:cNvPr>
          <p:cNvSpPr txBox="1"/>
          <p:nvPr/>
        </p:nvSpPr>
        <p:spPr>
          <a:xfrm>
            <a:off x="1566386" y="1204403"/>
            <a:ext cx="6592176" cy="538609"/>
          </a:xfrm>
          <a:prstGeom prst="rect">
            <a:avLst/>
          </a:prstGeom>
          <a:noFill/>
        </p:spPr>
        <p:txBody>
          <a:bodyPr wrap="square" lIns="91440" tIns="45720" rIns="91440" bIns="45720" rtlCol="0" anchor="t">
            <a:spAutoFit/>
          </a:bodyPr>
          <a:lstStyle/>
          <a:p>
            <a:r>
              <a:rPr lang="en-US" sz="2900" b="1">
                <a:solidFill>
                  <a:schemeClr val="tx1">
                    <a:lumMod val="75000"/>
                    <a:lumOff val="25000"/>
                  </a:schemeClr>
                </a:solidFill>
                <a:latin typeface="+mj-lt"/>
              </a:rPr>
              <a:t>Do you have any Questions?</a:t>
            </a:r>
            <a:endParaRPr lang="en-US">
              <a:solidFill>
                <a:schemeClr val="tx1">
                  <a:lumMod val="75000"/>
                  <a:lumOff val="25000"/>
                </a:schemeClr>
              </a:solidFill>
            </a:endParaRPr>
          </a:p>
        </p:txBody>
      </p:sp>
      <p:pic>
        <p:nvPicPr>
          <p:cNvPr id="5" name="Picture 5" descr="Icon&#10;&#10;Description automatically generated">
            <a:extLst>
              <a:ext uri="{FF2B5EF4-FFF2-40B4-BE49-F238E27FC236}">
                <a16:creationId xmlns:a16="http://schemas.microsoft.com/office/drawing/2014/main" id="{A7598276-7A09-4A8D-856B-1C244FCBA386}"/>
              </a:ext>
            </a:extLst>
          </p:cNvPr>
          <p:cNvPicPr>
            <a:picLocks noChangeAspect="1"/>
          </p:cNvPicPr>
          <p:nvPr/>
        </p:nvPicPr>
        <p:blipFill>
          <a:blip r:embed="rId2"/>
          <a:stretch>
            <a:fillRect/>
          </a:stretch>
        </p:blipFill>
        <p:spPr>
          <a:xfrm>
            <a:off x="3343603" y="2269578"/>
            <a:ext cx="2446939" cy="2446939"/>
          </a:xfrm>
          <a:prstGeom prst="rect">
            <a:avLst/>
          </a:prstGeom>
        </p:spPr>
      </p:pic>
    </p:spTree>
    <p:extLst>
      <p:ext uri="{BB962C8B-B14F-4D97-AF65-F5344CB8AC3E}">
        <p14:creationId xmlns:p14="http://schemas.microsoft.com/office/powerpoint/2010/main" val="338374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81DDF767-464E-44B1-9AC0-E734BEB1FD8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24EAF4D1-C6F5-4F3A-874E-E400B6923444}"/>
              </a:ext>
            </a:extLst>
          </p:cNvPr>
          <p:cNvSpPr/>
          <p:nvPr/>
        </p:nvSpPr>
        <p:spPr>
          <a:xfrm>
            <a:off x="-50426" y="0"/>
            <a:ext cx="9144000" cy="51435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88"/>
          </a:p>
        </p:txBody>
      </p:sp>
      <p:sp>
        <p:nvSpPr>
          <p:cNvPr id="11" name="Multiply 10"/>
          <p:cNvSpPr/>
          <p:nvPr/>
        </p:nvSpPr>
        <p:spPr>
          <a:xfrm>
            <a:off x="7235305" y="3911764"/>
            <a:ext cx="251346" cy="251346"/>
          </a:xfrm>
          <a:prstGeom prst="mathMultiply">
            <a:avLst>
              <a:gd name="adj1" fmla="val 161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Frame 11"/>
          <p:cNvSpPr/>
          <p:nvPr/>
        </p:nvSpPr>
        <p:spPr>
          <a:xfrm rot="19833765">
            <a:off x="1838026" y="4448104"/>
            <a:ext cx="140831" cy="140831"/>
          </a:xfrm>
          <a:prstGeom prst="frame">
            <a:avLst>
              <a:gd name="adj1" fmla="val 1899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3" name="Frame 12"/>
          <p:cNvSpPr/>
          <p:nvPr/>
        </p:nvSpPr>
        <p:spPr>
          <a:xfrm rot="19833765">
            <a:off x="8049278" y="592890"/>
            <a:ext cx="154698" cy="154698"/>
          </a:xfrm>
          <a:prstGeom prst="frame">
            <a:avLst>
              <a:gd name="adj1" fmla="val 1899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4" name="Isosceles Triangle 13"/>
          <p:cNvSpPr/>
          <p:nvPr/>
        </p:nvSpPr>
        <p:spPr>
          <a:xfrm rot="1420415">
            <a:off x="928112" y="977081"/>
            <a:ext cx="197745" cy="170470"/>
          </a:xfrm>
          <a:prstGeom prst="triangle">
            <a:avLst/>
          </a:prstGeom>
          <a:noFill/>
          <a:ln w="28575">
            <a:solidFill>
              <a:schemeClr val="accent1">
                <a:lumMod val="60000"/>
                <a:lumOff val="40000"/>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 name="Picture 2" descr="A picture containing dark, night sky&#10;&#10;Description automatically generated">
            <a:extLst>
              <a:ext uri="{FF2B5EF4-FFF2-40B4-BE49-F238E27FC236}">
                <a16:creationId xmlns:a16="http://schemas.microsoft.com/office/drawing/2014/main" id="{3FC705AE-0608-4C52-8647-23336689076A}"/>
              </a:ext>
            </a:extLst>
          </p:cNvPr>
          <p:cNvPicPr>
            <a:picLocks noChangeAspect="1"/>
          </p:cNvPicPr>
          <p:nvPr/>
        </p:nvPicPr>
        <p:blipFill>
          <a:blip r:embed="rId3"/>
          <a:stretch>
            <a:fillRect/>
          </a:stretch>
        </p:blipFill>
        <p:spPr>
          <a:xfrm>
            <a:off x="5126131" y="1627094"/>
            <a:ext cx="4018429" cy="1973356"/>
          </a:xfrm>
          <a:prstGeom prst="rect">
            <a:avLst/>
          </a:prstGeom>
          <a:ln>
            <a:noFill/>
          </a:ln>
          <a:effectLst>
            <a:softEdge rad="112500"/>
          </a:effectLst>
        </p:spPr>
      </p:pic>
      <p:sp>
        <p:nvSpPr>
          <p:cNvPr id="5" name="TextBox 4">
            <a:extLst>
              <a:ext uri="{FF2B5EF4-FFF2-40B4-BE49-F238E27FC236}">
                <a16:creationId xmlns:a16="http://schemas.microsoft.com/office/drawing/2014/main" id="{E0F19999-B9F0-4A12-A9CE-C3145D7BDDE7}"/>
              </a:ext>
            </a:extLst>
          </p:cNvPr>
          <p:cNvSpPr txBox="1"/>
          <p:nvPr/>
        </p:nvSpPr>
        <p:spPr>
          <a:xfrm>
            <a:off x="2307264" y="2127734"/>
            <a:ext cx="4529472" cy="600164"/>
          </a:xfrm>
          <a:prstGeom prst="rect">
            <a:avLst/>
          </a:prstGeom>
          <a:noFill/>
        </p:spPr>
        <p:txBody>
          <a:bodyPr wrap="square" rtlCol="0">
            <a:spAutoFit/>
          </a:bodyPr>
          <a:lstStyle/>
          <a:p>
            <a:pPr algn="ctr"/>
            <a:r>
              <a:rPr lang="en-US" sz="3300" b="1">
                <a:solidFill>
                  <a:schemeClr val="bg1"/>
                </a:solidFill>
                <a:latin typeface="+mj-lt"/>
              </a:rPr>
              <a:t>Thank You</a:t>
            </a:r>
            <a:endParaRPr lang="en-ID" sz="3300" b="1">
              <a:solidFill>
                <a:schemeClr val="bg1"/>
              </a:solidFill>
              <a:latin typeface="+mj-lt"/>
            </a:endParaRPr>
          </a:p>
        </p:txBody>
      </p:sp>
    </p:spTree>
    <p:extLst>
      <p:ext uri="{BB962C8B-B14F-4D97-AF65-F5344CB8AC3E}">
        <p14:creationId xmlns:p14="http://schemas.microsoft.com/office/powerpoint/2010/main" val="245158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P spid="1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Placeholder 57">
            <a:extLst>
              <a:ext uri="{FF2B5EF4-FFF2-40B4-BE49-F238E27FC236}">
                <a16:creationId xmlns:a16="http://schemas.microsoft.com/office/drawing/2014/main" id="{07886526-C0F4-465A-90BB-7B4F7BC6DBD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30" r="16630"/>
          <a:stretch>
            <a:fillRect/>
          </a:stretch>
        </p:blipFill>
        <p:spPr>
          <a:xfrm>
            <a:off x="1619251" y="1803580"/>
            <a:ext cx="1431309" cy="1431309"/>
          </a:xfrm>
        </p:spPr>
      </p:pic>
      <p:pic>
        <p:nvPicPr>
          <p:cNvPr id="60" name="Picture Placeholder 59">
            <a:extLst>
              <a:ext uri="{FF2B5EF4-FFF2-40B4-BE49-F238E27FC236}">
                <a16:creationId xmlns:a16="http://schemas.microsoft.com/office/drawing/2014/main" id="{98940494-F925-40ED-8028-E9E722527E36}"/>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6613" r="16613"/>
          <a:stretch>
            <a:fillRect/>
          </a:stretch>
        </p:blipFill>
        <p:spPr>
          <a:xfrm>
            <a:off x="3856345" y="1782738"/>
            <a:ext cx="1431309" cy="1431309"/>
          </a:xfrm>
        </p:spPr>
      </p:pic>
      <p:pic>
        <p:nvPicPr>
          <p:cNvPr id="56" name="Picture Placeholder 55">
            <a:extLst>
              <a:ext uri="{FF2B5EF4-FFF2-40B4-BE49-F238E27FC236}">
                <a16:creationId xmlns:a16="http://schemas.microsoft.com/office/drawing/2014/main" id="{588347EF-620C-4A80-A144-B40DC7C72EDC}"/>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1843" r="21843"/>
          <a:stretch>
            <a:fillRect/>
          </a:stretch>
        </p:blipFill>
        <p:spPr>
          <a:xfrm>
            <a:off x="5950423" y="1782738"/>
            <a:ext cx="1431309" cy="1431309"/>
          </a:xfrm>
        </p:spPr>
      </p:pic>
      <p:grpSp>
        <p:nvGrpSpPr>
          <p:cNvPr id="6" name="Group 5"/>
          <p:cNvGrpSpPr/>
          <p:nvPr/>
        </p:nvGrpSpPr>
        <p:grpSpPr>
          <a:xfrm>
            <a:off x="1444103" y="1914951"/>
            <a:ext cx="1206974" cy="583442"/>
            <a:chOff x="1925472" y="2662451"/>
            <a:chExt cx="1609298" cy="777922"/>
          </a:xfrm>
        </p:grpSpPr>
        <p:sp>
          <p:nvSpPr>
            <p:cNvPr id="7" name="Rounded Rectangle 6"/>
            <p:cNvSpPr/>
            <p:nvPr userDrawn="1"/>
          </p:nvSpPr>
          <p:spPr>
            <a:xfrm>
              <a:off x="1925472" y="2893325"/>
              <a:ext cx="1378424" cy="547048"/>
            </a:xfrm>
            <a:prstGeom prst="roundRect">
              <a:avLst>
                <a:gd name="adj" fmla="val 50000"/>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Oval 7"/>
            <p:cNvSpPr/>
            <p:nvPr userDrawn="1"/>
          </p:nvSpPr>
          <p:spPr>
            <a:xfrm>
              <a:off x="3303896" y="2662451"/>
              <a:ext cx="230874" cy="230874"/>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9" name="Group 8"/>
          <p:cNvGrpSpPr/>
          <p:nvPr/>
        </p:nvGrpSpPr>
        <p:grpSpPr>
          <a:xfrm>
            <a:off x="3563394" y="1914951"/>
            <a:ext cx="1206974" cy="583442"/>
            <a:chOff x="4717576" y="2662451"/>
            <a:chExt cx="1609298" cy="777922"/>
          </a:xfrm>
        </p:grpSpPr>
        <p:sp>
          <p:nvSpPr>
            <p:cNvPr id="10" name="Rounded Rectangle 9"/>
            <p:cNvSpPr/>
            <p:nvPr userDrawn="1"/>
          </p:nvSpPr>
          <p:spPr>
            <a:xfrm>
              <a:off x="4717576" y="2893325"/>
              <a:ext cx="1378424" cy="547048"/>
            </a:xfrm>
            <a:prstGeom prst="roundRect">
              <a:avLst>
                <a:gd name="adj" fmla="val 50000"/>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Oval 10"/>
            <p:cNvSpPr/>
            <p:nvPr userDrawn="1"/>
          </p:nvSpPr>
          <p:spPr>
            <a:xfrm>
              <a:off x="6096000" y="2662451"/>
              <a:ext cx="230874" cy="230874"/>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5" name="TextBox 14">
            <a:extLst>
              <a:ext uri="{FF2B5EF4-FFF2-40B4-BE49-F238E27FC236}">
                <a16:creationId xmlns:a16="http://schemas.microsoft.com/office/drawing/2014/main" id="{E0F19999-B9F0-4A12-A9CE-C3145D7BDDE7}"/>
              </a:ext>
            </a:extLst>
          </p:cNvPr>
          <p:cNvSpPr txBox="1"/>
          <p:nvPr/>
        </p:nvSpPr>
        <p:spPr>
          <a:xfrm>
            <a:off x="2738104" y="483696"/>
            <a:ext cx="3667793" cy="461665"/>
          </a:xfrm>
          <a:prstGeom prst="rect">
            <a:avLst/>
          </a:prstGeom>
          <a:noFill/>
        </p:spPr>
        <p:txBody>
          <a:bodyPr wrap="square" rtlCol="0">
            <a:spAutoFit/>
          </a:bodyPr>
          <a:lstStyle/>
          <a:p>
            <a:pPr algn="ctr"/>
            <a:r>
              <a:rPr lang="en-US" sz="2400" b="1">
                <a:solidFill>
                  <a:schemeClr val="tx1">
                    <a:lumMod val="75000"/>
                    <a:lumOff val="25000"/>
                  </a:schemeClr>
                </a:solidFill>
                <a:latin typeface="+mj-lt"/>
              </a:rPr>
              <a:t>Meet Our Team</a:t>
            </a:r>
            <a:endParaRPr lang="en-ID" sz="2400" b="1">
              <a:solidFill>
                <a:schemeClr val="tx1">
                  <a:lumMod val="75000"/>
                  <a:lumOff val="25000"/>
                </a:schemeClr>
              </a:solidFill>
              <a:latin typeface="+mj-lt"/>
            </a:endParaRPr>
          </a:p>
        </p:txBody>
      </p:sp>
      <p:sp>
        <p:nvSpPr>
          <p:cNvPr id="17" name="TextBox 16"/>
          <p:cNvSpPr txBox="1"/>
          <p:nvPr/>
        </p:nvSpPr>
        <p:spPr>
          <a:xfrm flipH="1">
            <a:off x="1511703" y="2152455"/>
            <a:ext cx="992551" cy="216854"/>
          </a:xfrm>
          <a:prstGeom prst="rect">
            <a:avLst/>
          </a:prstGeom>
          <a:noFill/>
        </p:spPr>
        <p:txBody>
          <a:bodyPr wrap="square" lIns="0" tIns="0" rIns="0" bIns="0" rtlCol="0" anchor="t">
            <a:spAutoFit/>
          </a:bodyPr>
          <a:lstStyle/>
          <a:p>
            <a:pPr>
              <a:lnSpc>
                <a:spcPct val="150000"/>
              </a:lnSpc>
            </a:pPr>
            <a:r>
              <a:rPr lang="en-US" sz="1050">
                <a:solidFill>
                  <a:schemeClr val="bg1"/>
                </a:solidFill>
                <a:ea typeface="Lato regular"/>
                <a:cs typeface="Lato regular"/>
              </a:rPr>
              <a:t>Project Manager</a:t>
            </a:r>
            <a:endParaRPr lang="en-US" sz="1050">
              <a:solidFill>
                <a:schemeClr val="bg1"/>
              </a:solidFill>
              <a:ea typeface="Lato regular" panose="020F0502020204030203" pitchFamily="34" charset="0"/>
              <a:cs typeface="Lato regular" panose="020F0502020204030203" pitchFamily="34" charset="0"/>
            </a:endParaRPr>
          </a:p>
        </p:txBody>
      </p:sp>
      <p:sp>
        <p:nvSpPr>
          <p:cNvPr id="18" name="TextBox 17"/>
          <p:cNvSpPr txBox="1"/>
          <p:nvPr/>
        </p:nvSpPr>
        <p:spPr>
          <a:xfrm flipH="1">
            <a:off x="3672590" y="2152843"/>
            <a:ext cx="895836" cy="216854"/>
          </a:xfrm>
          <a:prstGeom prst="rect">
            <a:avLst/>
          </a:prstGeom>
          <a:noFill/>
        </p:spPr>
        <p:txBody>
          <a:bodyPr wrap="square" lIns="0" tIns="0" rIns="0" bIns="0" rtlCol="0" anchor="t">
            <a:spAutoFit/>
          </a:bodyPr>
          <a:lstStyle/>
          <a:p>
            <a:pPr>
              <a:lnSpc>
                <a:spcPct val="150000"/>
              </a:lnSpc>
            </a:pPr>
            <a:r>
              <a:rPr lang="en-US" sz="1050">
                <a:solidFill>
                  <a:schemeClr val="bg1"/>
                </a:solidFill>
                <a:ea typeface="Lato regular"/>
                <a:cs typeface="Lato regular"/>
              </a:rPr>
              <a:t>Chief Architect</a:t>
            </a:r>
            <a:endParaRPr lang="en-US" sz="1050">
              <a:solidFill>
                <a:schemeClr val="bg1"/>
              </a:solidFill>
              <a:ea typeface="Lato regular" panose="020F0502020204030203" pitchFamily="34" charset="0"/>
              <a:cs typeface="Lato regular" panose="020F0502020204030203" pitchFamily="34" charset="0"/>
            </a:endParaRPr>
          </a:p>
        </p:txBody>
      </p:sp>
      <p:sp>
        <p:nvSpPr>
          <p:cNvPr id="20" name="TextBox 19"/>
          <p:cNvSpPr txBox="1"/>
          <p:nvPr/>
        </p:nvSpPr>
        <p:spPr>
          <a:xfrm flipH="1">
            <a:off x="1478991" y="3606278"/>
            <a:ext cx="1610955" cy="209288"/>
          </a:xfrm>
          <a:prstGeom prst="rect">
            <a:avLst/>
          </a:prstGeom>
          <a:noFill/>
        </p:spPr>
        <p:txBody>
          <a:bodyPr wrap="square" lIns="0" tIns="0" rIns="0" bIns="0" rtlCol="0">
            <a:spAutoFit/>
          </a:bodyPr>
          <a:lstStyle/>
          <a:p>
            <a:pPr algn="ctr">
              <a:lnSpc>
                <a:spcPct val="150000"/>
              </a:lnSpc>
            </a:pPr>
            <a:r>
              <a:rPr lang="en-US" sz="1013" b="1">
                <a:solidFill>
                  <a:schemeClr val="tx1">
                    <a:lumMod val="75000"/>
                    <a:lumOff val="25000"/>
                  </a:schemeClr>
                </a:solidFill>
                <a:ea typeface="Lato regular" panose="020F0502020204030203" pitchFamily="34" charset="0"/>
                <a:cs typeface="Lato regular" panose="020F0502020204030203" pitchFamily="34" charset="0"/>
              </a:rPr>
              <a:t>Victor Kushnir</a:t>
            </a:r>
          </a:p>
        </p:txBody>
      </p:sp>
      <p:sp>
        <p:nvSpPr>
          <p:cNvPr id="30" name="TextBox 29"/>
          <p:cNvSpPr txBox="1"/>
          <p:nvPr/>
        </p:nvSpPr>
        <p:spPr>
          <a:xfrm flipH="1">
            <a:off x="3766370" y="3606279"/>
            <a:ext cx="1610955" cy="209288"/>
          </a:xfrm>
          <a:prstGeom prst="rect">
            <a:avLst/>
          </a:prstGeom>
          <a:noFill/>
        </p:spPr>
        <p:txBody>
          <a:bodyPr wrap="square" lIns="0" tIns="0" rIns="0" bIns="0" rtlCol="0">
            <a:spAutoFit/>
          </a:bodyPr>
          <a:lstStyle/>
          <a:p>
            <a:pPr algn="ctr">
              <a:lnSpc>
                <a:spcPct val="150000"/>
              </a:lnSpc>
            </a:pPr>
            <a:r>
              <a:rPr lang="en-US" sz="1013" b="1">
                <a:solidFill>
                  <a:schemeClr val="tx1">
                    <a:lumMod val="75000"/>
                    <a:lumOff val="25000"/>
                  </a:schemeClr>
                </a:solidFill>
                <a:ea typeface="Lato regular" panose="020F0502020204030203" pitchFamily="34" charset="0"/>
                <a:cs typeface="Lato regular" panose="020F0502020204030203" pitchFamily="34" charset="0"/>
              </a:rPr>
              <a:t>Porat Aharon</a:t>
            </a:r>
          </a:p>
        </p:txBody>
      </p:sp>
      <p:sp>
        <p:nvSpPr>
          <p:cNvPr id="40" name="TextBox 39"/>
          <p:cNvSpPr txBox="1"/>
          <p:nvPr/>
        </p:nvSpPr>
        <p:spPr>
          <a:xfrm flipH="1">
            <a:off x="5860599" y="3606278"/>
            <a:ext cx="1610955" cy="209288"/>
          </a:xfrm>
          <a:prstGeom prst="rect">
            <a:avLst/>
          </a:prstGeom>
          <a:noFill/>
        </p:spPr>
        <p:txBody>
          <a:bodyPr wrap="square" lIns="0" tIns="0" rIns="0" bIns="0" rtlCol="0" anchor="t">
            <a:spAutoFit/>
          </a:bodyPr>
          <a:lstStyle/>
          <a:p>
            <a:pPr algn="ctr">
              <a:lnSpc>
                <a:spcPct val="150000"/>
              </a:lnSpc>
            </a:pPr>
            <a:r>
              <a:rPr lang="en-US" sz="1000" b="1">
                <a:solidFill>
                  <a:schemeClr val="tx1">
                    <a:lumMod val="75000"/>
                    <a:lumOff val="25000"/>
                  </a:schemeClr>
                </a:solidFill>
                <a:ea typeface="Lato regular"/>
                <a:cs typeface="Lato regular"/>
              </a:rPr>
              <a:t>Andrey Bakhrakh</a:t>
            </a:r>
          </a:p>
        </p:txBody>
      </p:sp>
      <p:grpSp>
        <p:nvGrpSpPr>
          <p:cNvPr id="2" name="Group 1">
            <a:extLst>
              <a:ext uri="{FF2B5EF4-FFF2-40B4-BE49-F238E27FC236}">
                <a16:creationId xmlns:a16="http://schemas.microsoft.com/office/drawing/2014/main" id="{78D3B0B3-B5F1-4A77-8890-AE86C294576F}"/>
              </a:ext>
            </a:extLst>
          </p:cNvPr>
          <p:cNvGrpSpPr/>
          <p:nvPr/>
        </p:nvGrpSpPr>
        <p:grpSpPr>
          <a:xfrm>
            <a:off x="5539545" y="1916070"/>
            <a:ext cx="1299423" cy="583443"/>
            <a:chOff x="7877634" y="2572804"/>
            <a:chExt cx="1732565" cy="777924"/>
          </a:xfrm>
        </p:grpSpPr>
        <p:sp>
          <p:nvSpPr>
            <p:cNvPr id="22" name="Rounded Rectangle 9">
              <a:extLst>
                <a:ext uri="{FF2B5EF4-FFF2-40B4-BE49-F238E27FC236}">
                  <a16:creationId xmlns:a16="http://schemas.microsoft.com/office/drawing/2014/main" id="{58220FDC-40DD-41F0-8E30-4F72378224BA}"/>
                </a:ext>
              </a:extLst>
            </p:cNvPr>
            <p:cNvSpPr/>
            <p:nvPr userDrawn="1"/>
          </p:nvSpPr>
          <p:spPr>
            <a:xfrm>
              <a:off x="7877634" y="2803679"/>
              <a:ext cx="1378423" cy="547049"/>
            </a:xfrm>
            <a:prstGeom prst="roundRect">
              <a:avLst>
                <a:gd name="adj" fmla="val 50000"/>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Oval 22">
              <a:extLst>
                <a:ext uri="{FF2B5EF4-FFF2-40B4-BE49-F238E27FC236}">
                  <a16:creationId xmlns:a16="http://schemas.microsoft.com/office/drawing/2014/main" id="{9433BCE9-47B8-4AC2-A985-F85F61247221}"/>
                </a:ext>
              </a:extLst>
            </p:cNvPr>
            <p:cNvSpPr/>
            <p:nvPr userDrawn="1"/>
          </p:nvSpPr>
          <p:spPr>
            <a:xfrm>
              <a:off x="9379324" y="2572804"/>
              <a:ext cx="230875" cy="230875"/>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9" name="TextBox 18"/>
          <p:cNvSpPr txBox="1"/>
          <p:nvPr/>
        </p:nvSpPr>
        <p:spPr>
          <a:xfrm flipH="1">
            <a:off x="5675049" y="2152455"/>
            <a:ext cx="895836" cy="216854"/>
          </a:xfrm>
          <a:prstGeom prst="rect">
            <a:avLst/>
          </a:prstGeom>
          <a:noFill/>
        </p:spPr>
        <p:txBody>
          <a:bodyPr wrap="square" lIns="0" tIns="0" rIns="0" bIns="0" rtlCol="0" anchor="t">
            <a:spAutoFit/>
          </a:bodyPr>
          <a:lstStyle/>
          <a:p>
            <a:pPr>
              <a:lnSpc>
                <a:spcPct val="150000"/>
              </a:lnSpc>
            </a:pPr>
            <a:r>
              <a:rPr lang="en-US" sz="1050">
                <a:solidFill>
                  <a:schemeClr val="bg1"/>
                </a:solidFill>
                <a:ea typeface="Lato regular"/>
                <a:cs typeface="Lato regular"/>
              </a:rPr>
              <a:t>Programmer</a:t>
            </a:r>
            <a:endParaRPr lang="en-US">
              <a:solidFill>
                <a:schemeClr val="bg1"/>
              </a:solidFill>
              <a:ea typeface="Source Sans Pro"/>
            </a:endParaRPr>
          </a:p>
        </p:txBody>
      </p:sp>
    </p:spTree>
    <p:extLst>
      <p:ext uri="{BB962C8B-B14F-4D97-AF65-F5344CB8AC3E}">
        <p14:creationId xmlns:p14="http://schemas.microsoft.com/office/powerpoint/2010/main" val="31098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outVertical)">
                                      <p:cBhvr>
                                        <p:cTn id="15" dur="500"/>
                                        <p:tgtEl>
                                          <p:spTgt spid="1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up)">
                                      <p:cBhvr>
                                        <p:cTn id="35" dur="500"/>
                                        <p:tgtEl>
                                          <p:spTgt spid="30"/>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up)">
                                      <p:cBhvr>
                                        <p:cTn id="39" dur="500"/>
                                        <p:tgtEl>
                                          <p:spTgt spid="40"/>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20" grpId="0"/>
      <p:bldP spid="30" grpId="0"/>
      <p:bldP spid="40"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0F19999-B9F0-4A12-A9CE-C3145D7BDDE7}"/>
              </a:ext>
            </a:extLst>
          </p:cNvPr>
          <p:cNvSpPr txBox="1"/>
          <p:nvPr/>
        </p:nvSpPr>
        <p:spPr>
          <a:xfrm>
            <a:off x="4713941" y="1206370"/>
            <a:ext cx="2594306" cy="461665"/>
          </a:xfrm>
          <a:prstGeom prst="rect">
            <a:avLst/>
          </a:prstGeom>
          <a:noFill/>
        </p:spPr>
        <p:txBody>
          <a:bodyPr wrap="square" lIns="91440" tIns="45720" rIns="91440" bIns="45720" rtlCol="0" anchor="t">
            <a:spAutoFit/>
          </a:bodyPr>
          <a:lstStyle/>
          <a:p>
            <a:r>
              <a:rPr lang="en-US" sz="2400" b="1">
                <a:solidFill>
                  <a:schemeClr val="tx1">
                    <a:lumMod val="75000"/>
                    <a:lumOff val="25000"/>
                  </a:schemeClr>
                </a:solidFill>
                <a:latin typeface="+mj-lt"/>
              </a:rPr>
              <a:t>The Problem</a:t>
            </a:r>
          </a:p>
        </p:txBody>
      </p:sp>
      <p:sp>
        <p:nvSpPr>
          <p:cNvPr id="13" name="TextBox 12"/>
          <p:cNvSpPr txBox="1"/>
          <p:nvPr/>
        </p:nvSpPr>
        <p:spPr>
          <a:xfrm flipH="1">
            <a:off x="4337704" y="1770393"/>
            <a:ext cx="3346780" cy="2512483"/>
          </a:xfrm>
          <a:prstGeom prst="rect">
            <a:avLst/>
          </a:prstGeom>
          <a:noFill/>
        </p:spPr>
        <p:txBody>
          <a:bodyPr wrap="square" lIns="0" tIns="0" rIns="0" bIns="0" rtlCol="0" anchor="t">
            <a:spAutoFit/>
          </a:bodyPr>
          <a:lstStyle/>
          <a:p>
            <a:pPr marL="171450" indent="-171450">
              <a:lnSpc>
                <a:spcPct val="150000"/>
              </a:lnSpc>
              <a:buFont typeface="Arial" panose="020B0604020202020204" pitchFamily="34" charset="0"/>
              <a:buChar char="•"/>
            </a:pPr>
            <a:r>
              <a:rPr lang="en-US" sz="1100">
                <a:solidFill>
                  <a:schemeClr val="tx1">
                    <a:lumMod val="75000"/>
                    <a:lumOff val="25000"/>
                  </a:schemeClr>
                </a:solidFill>
                <a:ea typeface="Lato regular"/>
                <a:cs typeface="Lato regular"/>
              </a:rPr>
              <a:t>Finding closest human support in extreme situations or in situations of a great  need :</a:t>
            </a:r>
          </a:p>
          <a:p>
            <a:pPr marL="628650" lvl="1" indent="-171450">
              <a:lnSpc>
                <a:spcPct val="150000"/>
              </a:lnSpc>
              <a:buFont typeface="Arial" panose="020B0604020202020204" pitchFamily="34" charset="0"/>
              <a:buChar char="•"/>
            </a:pPr>
            <a:r>
              <a:rPr lang="en-US" sz="1100">
                <a:solidFill>
                  <a:schemeClr val="tx1">
                    <a:lumMod val="75000"/>
                    <a:lumOff val="25000"/>
                  </a:schemeClr>
                </a:solidFill>
                <a:ea typeface="Lato regular"/>
                <a:cs typeface="Lato regular"/>
              </a:rPr>
              <a:t>Car break in the middle of the road.</a:t>
            </a:r>
          </a:p>
          <a:p>
            <a:pPr marL="628650" lvl="1" indent="-171450">
              <a:lnSpc>
                <a:spcPct val="150000"/>
              </a:lnSpc>
              <a:buFont typeface="Arial" panose="020B0604020202020204" pitchFamily="34" charset="0"/>
              <a:buChar char="•"/>
            </a:pPr>
            <a:r>
              <a:rPr lang="en-US" sz="1100">
                <a:solidFill>
                  <a:schemeClr val="tx1">
                    <a:lumMod val="75000"/>
                    <a:lumOff val="25000"/>
                  </a:schemeClr>
                </a:solidFill>
                <a:ea typeface="Lato regular"/>
                <a:cs typeface="Lato regular"/>
              </a:rPr>
              <a:t>Get lost in the woods .</a:t>
            </a:r>
          </a:p>
          <a:p>
            <a:pPr marL="628650" lvl="1" indent="-171450">
              <a:lnSpc>
                <a:spcPct val="150000"/>
              </a:lnSpc>
              <a:buFont typeface="Arial" panose="020B0604020202020204" pitchFamily="34" charset="0"/>
              <a:buChar char="•"/>
            </a:pPr>
            <a:r>
              <a:rPr lang="en-US" sz="1100">
                <a:solidFill>
                  <a:schemeClr val="tx1">
                    <a:lumMod val="75000"/>
                    <a:lumOff val="25000"/>
                  </a:schemeClr>
                </a:solidFill>
                <a:ea typeface="Lato regular"/>
                <a:cs typeface="Lato regular"/>
              </a:rPr>
              <a:t>Pet got lost .</a:t>
            </a:r>
          </a:p>
          <a:p>
            <a:pPr marL="628650" lvl="1" indent="-171450">
              <a:lnSpc>
                <a:spcPct val="150000"/>
              </a:lnSpc>
              <a:buFont typeface="Arial" panose="020B0604020202020204" pitchFamily="34" charset="0"/>
              <a:buChar char="•"/>
            </a:pPr>
            <a:r>
              <a:rPr lang="en-US" sz="1100">
                <a:solidFill>
                  <a:schemeClr val="tx1">
                    <a:lumMod val="75000"/>
                    <a:lumOff val="25000"/>
                  </a:schemeClr>
                </a:solidFill>
                <a:ea typeface="Lato regular"/>
                <a:cs typeface="Lato regular"/>
              </a:rPr>
              <a:t>Ran out of toilet paper .</a:t>
            </a:r>
          </a:p>
          <a:p>
            <a:pPr marL="628650" lvl="1" indent="-171450">
              <a:lnSpc>
                <a:spcPct val="150000"/>
              </a:lnSpc>
              <a:buFont typeface="Arial" panose="020B0604020202020204" pitchFamily="34" charset="0"/>
              <a:buChar char="•"/>
            </a:pPr>
            <a:r>
              <a:rPr lang="en-US" sz="1100">
                <a:solidFill>
                  <a:schemeClr val="tx1">
                    <a:lumMod val="75000"/>
                    <a:lumOff val="25000"/>
                  </a:schemeClr>
                </a:solidFill>
                <a:ea typeface="Lato regular"/>
                <a:cs typeface="Lato regular"/>
              </a:rPr>
              <a:t>ETC …</a:t>
            </a:r>
          </a:p>
          <a:p>
            <a:pPr marL="171450" indent="-171450">
              <a:lnSpc>
                <a:spcPct val="150000"/>
              </a:lnSpc>
              <a:buFont typeface="Arial" panose="020B0604020202020204" pitchFamily="34" charset="0"/>
              <a:buChar char="•"/>
            </a:pPr>
            <a:r>
              <a:rPr lang="en-US" sz="1100">
                <a:solidFill>
                  <a:schemeClr val="tx1">
                    <a:lumMod val="75000"/>
                    <a:lumOff val="25000"/>
                  </a:schemeClr>
                </a:solidFill>
                <a:ea typeface="Lato regular"/>
                <a:cs typeface="Lato regular"/>
              </a:rPr>
              <a:t>Having an International support platform regardless to the country where the user is located.</a:t>
            </a:r>
          </a:p>
          <a:p>
            <a:pPr marL="628650" lvl="1" indent="-171450">
              <a:lnSpc>
                <a:spcPct val="150000"/>
              </a:lnSpc>
              <a:buFont typeface="Arial" panose="020B0604020202020204" pitchFamily="34" charset="0"/>
              <a:buChar char="•"/>
            </a:pPr>
            <a:endParaRPr lang="en-US" sz="1100">
              <a:solidFill>
                <a:schemeClr val="tx1">
                  <a:lumMod val="75000"/>
                  <a:lumOff val="25000"/>
                </a:schemeClr>
              </a:solidFill>
              <a:ea typeface="Lato regular"/>
              <a:cs typeface="Lato regular"/>
            </a:endParaRPr>
          </a:p>
        </p:txBody>
      </p:sp>
      <p:pic>
        <p:nvPicPr>
          <p:cNvPr id="4" name="Picture 4">
            <a:extLst>
              <a:ext uri="{FF2B5EF4-FFF2-40B4-BE49-F238E27FC236}">
                <a16:creationId xmlns:a16="http://schemas.microsoft.com/office/drawing/2014/main" id="{113BDB74-5B61-4C16-A33E-ACC958E78C49}"/>
              </a:ext>
            </a:extLst>
          </p:cNvPr>
          <p:cNvPicPr>
            <a:picLocks noChangeAspect="1"/>
          </p:cNvPicPr>
          <p:nvPr/>
        </p:nvPicPr>
        <p:blipFill>
          <a:blip r:embed="rId2"/>
          <a:stretch>
            <a:fillRect/>
          </a:stretch>
        </p:blipFill>
        <p:spPr>
          <a:xfrm>
            <a:off x="1304059" y="1239339"/>
            <a:ext cx="2743199" cy="2664822"/>
          </a:xfrm>
          <a:prstGeom prst="rect">
            <a:avLst/>
          </a:prstGeom>
        </p:spPr>
      </p:pic>
    </p:spTree>
    <p:extLst>
      <p:ext uri="{BB962C8B-B14F-4D97-AF65-F5344CB8AC3E}">
        <p14:creationId xmlns:p14="http://schemas.microsoft.com/office/powerpoint/2010/main" val="354583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F19999-B9F0-4A12-A9CE-C3145D7BDDE7}"/>
              </a:ext>
            </a:extLst>
          </p:cNvPr>
          <p:cNvSpPr txBox="1"/>
          <p:nvPr/>
        </p:nvSpPr>
        <p:spPr>
          <a:xfrm>
            <a:off x="435852" y="850563"/>
            <a:ext cx="4536891" cy="538609"/>
          </a:xfrm>
          <a:prstGeom prst="rect">
            <a:avLst/>
          </a:prstGeom>
          <a:noFill/>
        </p:spPr>
        <p:txBody>
          <a:bodyPr wrap="square" rtlCol="0">
            <a:spAutoFit/>
          </a:bodyPr>
          <a:lstStyle/>
          <a:p>
            <a:r>
              <a:rPr lang="en-US" sz="2900" b="1">
                <a:solidFill>
                  <a:schemeClr val="tx1">
                    <a:lumMod val="75000"/>
                    <a:lumOff val="25000"/>
                  </a:schemeClr>
                </a:solidFill>
                <a:latin typeface="+mj-lt"/>
              </a:rPr>
              <a:t>The Situation Today</a:t>
            </a:r>
            <a:endParaRPr lang="en-ID" sz="2900" b="1">
              <a:solidFill>
                <a:schemeClr val="tx1">
                  <a:lumMod val="75000"/>
                  <a:lumOff val="25000"/>
                </a:schemeClr>
              </a:solidFill>
              <a:latin typeface="+mj-lt"/>
            </a:endParaRPr>
          </a:p>
        </p:txBody>
      </p:sp>
      <p:sp>
        <p:nvSpPr>
          <p:cNvPr id="9" name="TextBox 8"/>
          <p:cNvSpPr txBox="1"/>
          <p:nvPr/>
        </p:nvSpPr>
        <p:spPr>
          <a:xfrm flipH="1">
            <a:off x="633972" y="2288286"/>
            <a:ext cx="3801778" cy="2004651"/>
          </a:xfrm>
          <a:prstGeom prst="rect">
            <a:avLst/>
          </a:prstGeom>
          <a:noFill/>
        </p:spPr>
        <p:txBody>
          <a:bodyPr wrap="square" lIns="0" tIns="0" rIns="0" bIns="0" rtlCol="0">
            <a:spAutoFit/>
          </a:bodyPr>
          <a:lstStyle/>
          <a:p>
            <a:pPr marL="171450"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Yedidim App:</a:t>
            </a:r>
          </a:p>
          <a:p>
            <a:pPr marL="628650" lvl="1"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Pros:</a:t>
            </a:r>
          </a:p>
          <a:p>
            <a:pPr marL="1085850" lvl="2"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Provides a reliable network platform of users helping each other in case of need.</a:t>
            </a:r>
          </a:p>
          <a:p>
            <a:pPr marL="628650" lvl="1"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Cons:</a:t>
            </a:r>
          </a:p>
          <a:p>
            <a:pPr marL="1085850" lvl="2" indent="-171450">
              <a:lnSpc>
                <a:spcPct val="150000"/>
              </a:lnSpc>
              <a:buFont typeface="Arial" panose="020B0604020202020204" pitchFamily="34" charset="0"/>
              <a:buChar char="•"/>
            </a:pPr>
            <a:r>
              <a:rPr lang="en-US" sz="1100" b="1">
                <a:solidFill>
                  <a:schemeClr val="tx1">
                    <a:lumMod val="75000"/>
                    <a:lumOff val="25000"/>
                  </a:schemeClr>
                </a:solidFill>
                <a:ea typeface="Lato regular" panose="020F0502020204030203" pitchFamily="34" charset="0"/>
                <a:cs typeface="Lato regular" panose="020F0502020204030203" pitchFamily="34" charset="0"/>
              </a:rPr>
              <a:t>Limited to Israel only , in other words, its useless in any other country.</a:t>
            </a:r>
          </a:p>
          <a:p>
            <a:pPr marL="1085850" lvl="2" indent="-171450">
              <a:lnSpc>
                <a:spcPct val="150000"/>
              </a:lnSpc>
              <a:buFont typeface="Arial" panose="020B0604020202020204" pitchFamily="34" charset="0"/>
              <a:buChar char="•"/>
            </a:pPr>
            <a:endParaRPr lang="en-US" sz="1100" b="1">
              <a:solidFill>
                <a:schemeClr val="tx1">
                  <a:lumMod val="75000"/>
                  <a:lumOff val="25000"/>
                </a:schemeClr>
              </a:solidFill>
              <a:ea typeface="Lato regular" panose="020F0502020204030203" pitchFamily="34" charset="0"/>
              <a:cs typeface="Lato regular" panose="020F0502020204030203" pitchFamily="34" charset="0"/>
            </a:endParaRPr>
          </a:p>
        </p:txBody>
      </p:sp>
      <p:pic>
        <p:nvPicPr>
          <p:cNvPr id="5" name="Picture 4">
            <a:extLst>
              <a:ext uri="{FF2B5EF4-FFF2-40B4-BE49-F238E27FC236}">
                <a16:creationId xmlns:a16="http://schemas.microsoft.com/office/drawing/2014/main" id="{ED7EC3DB-A3DF-4B6F-97D1-0F590FBF7D02}"/>
              </a:ext>
            </a:extLst>
          </p:cNvPr>
          <p:cNvPicPr>
            <a:picLocks noChangeAspect="1"/>
          </p:cNvPicPr>
          <p:nvPr/>
        </p:nvPicPr>
        <p:blipFill rotWithShape="1">
          <a:blip r:embed="rId2"/>
          <a:srcRect t="818" r="3890" b="1"/>
          <a:stretch/>
        </p:blipFill>
        <p:spPr>
          <a:xfrm>
            <a:off x="5795159" y="1056962"/>
            <a:ext cx="1977242" cy="36957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3700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0F19999-B9F0-4A12-A9CE-C3145D7BDDE7}"/>
              </a:ext>
            </a:extLst>
          </p:cNvPr>
          <p:cNvSpPr txBox="1"/>
          <p:nvPr/>
        </p:nvSpPr>
        <p:spPr>
          <a:xfrm>
            <a:off x="4935208" y="1374593"/>
            <a:ext cx="2833648" cy="830997"/>
          </a:xfrm>
          <a:prstGeom prst="rect">
            <a:avLst/>
          </a:prstGeom>
          <a:noFill/>
        </p:spPr>
        <p:txBody>
          <a:bodyPr wrap="square" rtlCol="0">
            <a:spAutoFit/>
          </a:bodyPr>
          <a:lstStyle/>
          <a:p>
            <a:pPr algn="ctr"/>
            <a:r>
              <a:rPr lang="en-US" sz="2400" b="1">
                <a:solidFill>
                  <a:schemeClr val="tx1">
                    <a:lumMod val="75000"/>
                    <a:lumOff val="25000"/>
                  </a:schemeClr>
                </a:solidFill>
                <a:latin typeface="+mj-lt"/>
              </a:rPr>
              <a:t>The Solution:</a:t>
            </a:r>
            <a:br>
              <a:rPr lang="en-US" sz="2400" b="1">
                <a:solidFill>
                  <a:schemeClr val="tx1">
                    <a:lumMod val="75000"/>
                    <a:lumOff val="25000"/>
                  </a:schemeClr>
                </a:solidFill>
                <a:latin typeface="+mj-lt"/>
              </a:rPr>
            </a:br>
            <a:r>
              <a:rPr lang="en-US" sz="2400" b="1">
                <a:solidFill>
                  <a:schemeClr val="tx1">
                    <a:lumMod val="75000"/>
                    <a:lumOff val="25000"/>
                  </a:schemeClr>
                </a:solidFill>
                <a:latin typeface="+mj-lt"/>
              </a:rPr>
              <a:t>  MiniMap</a:t>
            </a:r>
            <a:endParaRPr lang="en-ID" sz="2400" b="1">
              <a:solidFill>
                <a:schemeClr val="tx1">
                  <a:lumMod val="75000"/>
                  <a:lumOff val="25000"/>
                </a:schemeClr>
              </a:solidFill>
              <a:latin typeface="+mj-lt"/>
            </a:endParaRPr>
          </a:p>
        </p:txBody>
      </p:sp>
      <p:sp>
        <p:nvSpPr>
          <p:cNvPr id="13" name="TextBox 12"/>
          <p:cNvSpPr txBox="1"/>
          <p:nvPr/>
        </p:nvSpPr>
        <p:spPr>
          <a:xfrm flipH="1">
            <a:off x="4558971" y="2486228"/>
            <a:ext cx="3346780" cy="735073"/>
          </a:xfrm>
          <a:prstGeom prst="rect">
            <a:avLst/>
          </a:prstGeom>
          <a:noFill/>
        </p:spPr>
        <p:txBody>
          <a:bodyPr wrap="square" lIns="0" tIns="0" rIns="0" bIns="0" rtlCol="0" anchor="t">
            <a:spAutoFit/>
          </a:bodyPr>
          <a:lstStyle/>
          <a:p>
            <a:pPr algn="ctr">
              <a:lnSpc>
                <a:spcPct val="150000"/>
              </a:lnSpc>
            </a:pPr>
            <a:r>
              <a:rPr lang="en-US" sz="1100">
                <a:ea typeface="Lato regular" panose="020F0502020204030203" pitchFamily="34" charset="0"/>
                <a:cs typeface="Lato regular" panose="020F0502020204030203" pitchFamily="34" charset="0"/>
              </a:rPr>
              <a:t>International location based social security platform , where every user who needs an urgent help can be assigned to the closest user willing to help.</a:t>
            </a:r>
          </a:p>
        </p:txBody>
      </p:sp>
      <p:pic>
        <p:nvPicPr>
          <p:cNvPr id="6" name="Picture Placeholder 5">
            <a:extLst>
              <a:ext uri="{FF2B5EF4-FFF2-40B4-BE49-F238E27FC236}">
                <a16:creationId xmlns:a16="http://schemas.microsoft.com/office/drawing/2014/main" id="{AC4E680A-A3DF-4D7A-A1FE-F7B08CA72DAB}"/>
              </a:ext>
            </a:extLst>
          </p:cNvPr>
          <p:cNvPicPr>
            <a:picLocks noGrp="1" noChangeAspect="1"/>
          </p:cNvPicPr>
          <p:nvPr>
            <p:ph type="pic" sz="quarter" idx="11"/>
          </p:nvPr>
        </p:nvPicPr>
        <p:blipFill rotWithShape="1">
          <a:blip r:embed="rId2"/>
          <a:srcRect l="1858" t="35127" r="-284" b="11360"/>
          <a:stretch/>
        </p:blipFill>
        <p:spPr>
          <a:xfrm>
            <a:off x="1145548" y="978694"/>
            <a:ext cx="2674246" cy="3015068"/>
          </a:xfrm>
        </p:spPr>
      </p:pic>
      <p:pic>
        <p:nvPicPr>
          <p:cNvPr id="3" name="Picture 2" descr="Icon&#10;&#10;Description automatically generated">
            <a:extLst>
              <a:ext uri="{FF2B5EF4-FFF2-40B4-BE49-F238E27FC236}">
                <a16:creationId xmlns:a16="http://schemas.microsoft.com/office/drawing/2014/main" id="{75148204-BB41-4CD7-BEB3-BEE0E4338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339" y="1790092"/>
            <a:ext cx="335945" cy="335945"/>
          </a:xfrm>
          <a:prstGeom prst="rect">
            <a:avLst/>
          </a:prstGeom>
        </p:spPr>
      </p:pic>
    </p:spTree>
    <p:extLst>
      <p:ext uri="{BB962C8B-B14F-4D97-AF65-F5344CB8AC3E}">
        <p14:creationId xmlns:p14="http://schemas.microsoft.com/office/powerpoint/2010/main" val="197899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F19999-B9F0-4A12-A9CE-C3145D7BDDE7}"/>
              </a:ext>
            </a:extLst>
          </p:cNvPr>
          <p:cNvSpPr txBox="1"/>
          <p:nvPr/>
        </p:nvSpPr>
        <p:spPr>
          <a:xfrm>
            <a:off x="914638" y="1269116"/>
            <a:ext cx="3346780" cy="830997"/>
          </a:xfrm>
          <a:prstGeom prst="rect">
            <a:avLst/>
          </a:prstGeom>
          <a:noFill/>
        </p:spPr>
        <p:txBody>
          <a:bodyPr wrap="square" rtlCol="0">
            <a:spAutoFit/>
          </a:bodyPr>
          <a:lstStyle/>
          <a:p>
            <a:r>
              <a:rPr lang="en-US" sz="2400" b="1">
                <a:solidFill>
                  <a:schemeClr val="tx1">
                    <a:lumMod val="75000"/>
                    <a:lumOff val="25000"/>
                  </a:schemeClr>
                </a:solidFill>
                <a:latin typeface="+mj-lt"/>
              </a:rPr>
              <a:t>How Does It Work?</a:t>
            </a:r>
            <a:endParaRPr lang="en-ID" sz="2400" b="1">
              <a:solidFill>
                <a:schemeClr val="tx1">
                  <a:lumMod val="75000"/>
                  <a:lumOff val="25000"/>
                </a:schemeClr>
              </a:solidFill>
              <a:latin typeface="+mj-lt"/>
            </a:endParaRPr>
          </a:p>
        </p:txBody>
      </p:sp>
      <p:sp>
        <p:nvSpPr>
          <p:cNvPr id="9" name="TextBox 8"/>
          <p:cNvSpPr txBox="1"/>
          <p:nvPr/>
        </p:nvSpPr>
        <p:spPr>
          <a:xfrm flipH="1">
            <a:off x="1452800" y="2112450"/>
            <a:ext cx="2270456" cy="230832"/>
          </a:xfrm>
          <a:prstGeom prst="rect">
            <a:avLst/>
          </a:prstGeom>
          <a:noFill/>
        </p:spPr>
        <p:txBody>
          <a:bodyPr wrap="square" lIns="0" tIns="0" rIns="0" bIns="0" rtlCol="0">
            <a:spAutoFit/>
          </a:bodyPr>
          <a:lstStyle/>
          <a:p>
            <a:r>
              <a:rPr lang="en-US" sz="1500" b="1">
                <a:solidFill>
                  <a:schemeClr val="tx1">
                    <a:lumMod val="75000"/>
                    <a:lumOff val="25000"/>
                  </a:schemeClr>
                </a:solidFill>
                <a:ea typeface="Lato regular" panose="020F0502020204030203" pitchFamily="34" charset="0"/>
                <a:cs typeface="Lato regular" panose="020F0502020204030203" pitchFamily="34" charset="0"/>
              </a:rPr>
              <a:t>Abstract User :</a:t>
            </a:r>
          </a:p>
        </p:txBody>
      </p:sp>
      <p:sp>
        <p:nvSpPr>
          <p:cNvPr id="11" name="TextBox 10"/>
          <p:cNvSpPr txBox="1"/>
          <p:nvPr/>
        </p:nvSpPr>
        <p:spPr>
          <a:xfrm flipH="1">
            <a:off x="1730044" y="2385605"/>
            <a:ext cx="2841956" cy="988989"/>
          </a:xfrm>
          <a:prstGeom prst="rect">
            <a:avLst/>
          </a:prstGeom>
          <a:noFill/>
        </p:spPr>
        <p:txBody>
          <a:bodyPr wrap="square" lIns="0" tIns="0" rIns="0" bIns="0" rtlCol="0" anchor="t">
            <a:spAutoFit/>
          </a:bodyPr>
          <a:lstStyle/>
          <a:p>
            <a:pPr marL="228600" indent="-228600">
              <a:lnSpc>
                <a:spcPct val="150000"/>
              </a:lnSpc>
              <a:buFont typeface="+mj-lt"/>
              <a:buAutoNum type="arabicPeriod"/>
            </a:pPr>
            <a:r>
              <a:rPr lang="en-US" sz="1100">
                <a:solidFill>
                  <a:schemeClr val="tx1">
                    <a:lumMod val="75000"/>
                    <a:lumOff val="25000"/>
                  </a:schemeClr>
                </a:solidFill>
              </a:rPr>
              <a:t>Log in/Sign up.</a:t>
            </a:r>
          </a:p>
          <a:p>
            <a:pPr marL="228600" indent="-228600">
              <a:lnSpc>
                <a:spcPct val="150000"/>
              </a:lnSpc>
              <a:buFont typeface="+mj-lt"/>
              <a:buAutoNum type="arabicPeriod"/>
            </a:pPr>
            <a:r>
              <a:rPr lang="en-US" sz="1100">
                <a:solidFill>
                  <a:schemeClr val="tx1">
                    <a:lumMod val="75000"/>
                    <a:lumOff val="25000"/>
                  </a:schemeClr>
                </a:solidFill>
              </a:rPr>
              <a:t>In the menu section the requester can see his personal data, change it at the Settings section and Log out if he wishes so.</a:t>
            </a:r>
          </a:p>
        </p:txBody>
      </p:sp>
    </p:spTree>
    <p:extLst>
      <p:ext uri="{BB962C8B-B14F-4D97-AF65-F5344CB8AC3E}">
        <p14:creationId xmlns:p14="http://schemas.microsoft.com/office/powerpoint/2010/main" val="355598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F19999-B9F0-4A12-A9CE-C3145D7BDDE7}"/>
              </a:ext>
            </a:extLst>
          </p:cNvPr>
          <p:cNvSpPr txBox="1"/>
          <p:nvPr/>
        </p:nvSpPr>
        <p:spPr>
          <a:xfrm>
            <a:off x="678954" y="375189"/>
            <a:ext cx="3346780" cy="830997"/>
          </a:xfrm>
          <a:prstGeom prst="rect">
            <a:avLst/>
          </a:prstGeom>
          <a:noFill/>
        </p:spPr>
        <p:txBody>
          <a:bodyPr wrap="square" rtlCol="0">
            <a:spAutoFit/>
          </a:bodyPr>
          <a:lstStyle/>
          <a:p>
            <a:r>
              <a:rPr lang="en-US" sz="2400" b="1">
                <a:solidFill>
                  <a:schemeClr val="tx1">
                    <a:lumMod val="75000"/>
                    <a:lumOff val="25000"/>
                  </a:schemeClr>
                </a:solidFill>
                <a:latin typeface="+mj-lt"/>
              </a:rPr>
              <a:t>How Does It Work?</a:t>
            </a:r>
            <a:endParaRPr lang="en-ID" sz="2400" b="1">
              <a:solidFill>
                <a:schemeClr val="tx1">
                  <a:lumMod val="75000"/>
                  <a:lumOff val="25000"/>
                </a:schemeClr>
              </a:solidFill>
              <a:latin typeface="+mj-lt"/>
            </a:endParaRPr>
          </a:p>
        </p:txBody>
      </p:sp>
      <p:sp>
        <p:nvSpPr>
          <p:cNvPr id="9" name="TextBox 8"/>
          <p:cNvSpPr txBox="1"/>
          <p:nvPr/>
        </p:nvSpPr>
        <p:spPr>
          <a:xfrm flipH="1">
            <a:off x="1217116" y="1218523"/>
            <a:ext cx="2270456" cy="230832"/>
          </a:xfrm>
          <a:prstGeom prst="rect">
            <a:avLst/>
          </a:prstGeom>
          <a:noFill/>
        </p:spPr>
        <p:txBody>
          <a:bodyPr wrap="square" lIns="0" tIns="0" rIns="0" bIns="0" rtlCol="0">
            <a:spAutoFit/>
          </a:bodyPr>
          <a:lstStyle/>
          <a:p>
            <a:r>
              <a:rPr lang="en-US" sz="1500" b="1">
                <a:solidFill>
                  <a:schemeClr val="tx1">
                    <a:lumMod val="75000"/>
                    <a:lumOff val="25000"/>
                  </a:schemeClr>
                </a:solidFill>
                <a:ea typeface="Lato regular" panose="020F0502020204030203" pitchFamily="34" charset="0"/>
                <a:cs typeface="Lato regular" panose="020F0502020204030203" pitchFamily="34" charset="0"/>
              </a:rPr>
              <a:t>Requester :</a:t>
            </a:r>
          </a:p>
        </p:txBody>
      </p:sp>
      <p:sp>
        <p:nvSpPr>
          <p:cNvPr id="11" name="TextBox 10"/>
          <p:cNvSpPr txBox="1"/>
          <p:nvPr/>
        </p:nvSpPr>
        <p:spPr>
          <a:xfrm flipH="1">
            <a:off x="1494360" y="1491678"/>
            <a:ext cx="2841956" cy="3274230"/>
          </a:xfrm>
          <a:prstGeom prst="rect">
            <a:avLst/>
          </a:prstGeom>
          <a:noFill/>
        </p:spPr>
        <p:txBody>
          <a:bodyPr wrap="square" lIns="0" tIns="0" rIns="0" bIns="0" rtlCol="0" anchor="t">
            <a:spAutoFit/>
          </a:bodyPr>
          <a:lstStyle/>
          <a:p>
            <a:pPr marL="171450" indent="-171450">
              <a:lnSpc>
                <a:spcPct val="150000"/>
              </a:lnSpc>
              <a:buFont typeface="Arial" panose="020B0604020202020204" pitchFamily="34" charset="0"/>
              <a:buChar char="•"/>
            </a:pPr>
            <a:r>
              <a:rPr lang="en-US" sz="1100">
                <a:solidFill>
                  <a:schemeClr val="tx1">
                    <a:lumMod val="75000"/>
                    <a:lumOff val="25000"/>
                  </a:schemeClr>
                </a:solidFill>
              </a:rPr>
              <a:t>Hitting the request button initializes the main core process:</a:t>
            </a:r>
          </a:p>
          <a:p>
            <a:pPr marL="685800" lvl="1" indent="-228600">
              <a:lnSpc>
                <a:spcPct val="150000"/>
              </a:lnSpc>
              <a:buFont typeface="Arial" panose="020B0604020202020204" pitchFamily="34" charset="0"/>
              <a:buChar char="•"/>
            </a:pPr>
            <a:r>
              <a:rPr lang="en-US" sz="1100">
                <a:solidFill>
                  <a:schemeClr val="tx1">
                    <a:lumMod val="75000"/>
                    <a:lumOff val="25000"/>
                  </a:schemeClr>
                </a:solidFill>
              </a:rPr>
              <a:t>Opens a request in the database assigned to the requester location.</a:t>
            </a:r>
          </a:p>
          <a:p>
            <a:pPr marL="685800" lvl="1" indent="-228600">
              <a:lnSpc>
                <a:spcPct val="150000"/>
              </a:lnSpc>
              <a:buFont typeface="Arial" panose="020B0604020202020204" pitchFamily="34" charset="0"/>
              <a:buChar char="•"/>
            </a:pPr>
            <a:r>
              <a:rPr lang="en-US" sz="1100">
                <a:solidFill>
                  <a:schemeClr val="tx1">
                    <a:lumMod val="75000"/>
                    <a:lumOff val="25000"/>
                  </a:schemeClr>
                </a:solidFill>
              </a:rPr>
              <a:t>Gets by query the closest available Helper .</a:t>
            </a:r>
          </a:p>
          <a:p>
            <a:pPr marL="685800" lvl="1" indent="-228600">
              <a:lnSpc>
                <a:spcPct val="150000"/>
              </a:lnSpc>
              <a:buFont typeface="Arial" panose="020B0604020202020204" pitchFamily="34" charset="0"/>
              <a:buChar char="•"/>
            </a:pPr>
            <a:r>
              <a:rPr lang="en-US" sz="1100">
                <a:solidFill>
                  <a:schemeClr val="tx1">
                    <a:lumMod val="75000"/>
                    <a:lumOff val="25000"/>
                  </a:schemeClr>
                </a:solidFill>
              </a:rPr>
              <a:t>Receives assigned helpers Information ,location as a map marker and opens a chatroom between the two.</a:t>
            </a:r>
          </a:p>
          <a:p>
            <a:pPr marL="171450" indent="-171450">
              <a:lnSpc>
                <a:spcPct val="150000"/>
              </a:lnSpc>
              <a:buFont typeface="Arial" panose="020B0604020202020204" pitchFamily="34" charset="0"/>
              <a:buChar char="•"/>
            </a:pPr>
            <a:r>
              <a:rPr lang="en-US" sz="1100">
                <a:solidFill>
                  <a:schemeClr val="tx1">
                    <a:lumMod val="75000"/>
                    <a:lumOff val="25000"/>
                  </a:schemeClr>
                </a:solidFill>
              </a:rPr>
              <a:t>Hitting the Finish button finishes the current connection activity and removes all the runtime data from the database.</a:t>
            </a:r>
          </a:p>
        </p:txBody>
      </p:sp>
    </p:spTree>
    <p:extLst>
      <p:ext uri="{BB962C8B-B14F-4D97-AF65-F5344CB8AC3E}">
        <p14:creationId xmlns:p14="http://schemas.microsoft.com/office/powerpoint/2010/main" val="287334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F19999-B9F0-4A12-A9CE-C3145D7BDDE7}"/>
              </a:ext>
            </a:extLst>
          </p:cNvPr>
          <p:cNvSpPr txBox="1"/>
          <p:nvPr/>
        </p:nvSpPr>
        <p:spPr>
          <a:xfrm>
            <a:off x="678954" y="375189"/>
            <a:ext cx="3346780" cy="830997"/>
          </a:xfrm>
          <a:prstGeom prst="rect">
            <a:avLst/>
          </a:prstGeom>
          <a:noFill/>
        </p:spPr>
        <p:txBody>
          <a:bodyPr wrap="square" rtlCol="0">
            <a:spAutoFit/>
          </a:bodyPr>
          <a:lstStyle/>
          <a:p>
            <a:r>
              <a:rPr lang="en-US" sz="2400" b="1">
                <a:solidFill>
                  <a:schemeClr val="tx1">
                    <a:lumMod val="75000"/>
                    <a:lumOff val="25000"/>
                  </a:schemeClr>
                </a:solidFill>
                <a:latin typeface="+mj-lt"/>
              </a:rPr>
              <a:t>How Does It Work?</a:t>
            </a:r>
            <a:endParaRPr lang="en-ID" sz="2400" b="1">
              <a:solidFill>
                <a:schemeClr val="tx1">
                  <a:lumMod val="75000"/>
                  <a:lumOff val="25000"/>
                </a:schemeClr>
              </a:solidFill>
              <a:latin typeface="+mj-lt"/>
            </a:endParaRPr>
          </a:p>
        </p:txBody>
      </p:sp>
      <p:sp>
        <p:nvSpPr>
          <p:cNvPr id="9" name="TextBox 8"/>
          <p:cNvSpPr txBox="1"/>
          <p:nvPr/>
        </p:nvSpPr>
        <p:spPr>
          <a:xfrm flipH="1">
            <a:off x="1217116" y="1218523"/>
            <a:ext cx="2270456" cy="230832"/>
          </a:xfrm>
          <a:prstGeom prst="rect">
            <a:avLst/>
          </a:prstGeom>
          <a:noFill/>
        </p:spPr>
        <p:txBody>
          <a:bodyPr wrap="square" lIns="0" tIns="0" rIns="0" bIns="0" rtlCol="0">
            <a:spAutoFit/>
          </a:bodyPr>
          <a:lstStyle/>
          <a:p>
            <a:r>
              <a:rPr lang="en-US" sz="1500" b="1">
                <a:solidFill>
                  <a:schemeClr val="tx1">
                    <a:lumMod val="75000"/>
                    <a:lumOff val="25000"/>
                  </a:schemeClr>
                </a:solidFill>
                <a:ea typeface="Lato regular" panose="020F0502020204030203" pitchFamily="34" charset="0"/>
                <a:cs typeface="Lato regular" panose="020F0502020204030203" pitchFamily="34" charset="0"/>
              </a:rPr>
              <a:t>Helper :</a:t>
            </a:r>
          </a:p>
        </p:txBody>
      </p:sp>
      <p:sp>
        <p:nvSpPr>
          <p:cNvPr id="11" name="TextBox 10"/>
          <p:cNvSpPr txBox="1"/>
          <p:nvPr/>
        </p:nvSpPr>
        <p:spPr>
          <a:xfrm flipH="1">
            <a:off x="1494360" y="1491678"/>
            <a:ext cx="2841956" cy="3020314"/>
          </a:xfrm>
          <a:prstGeom prst="rect">
            <a:avLst/>
          </a:prstGeom>
          <a:noFill/>
        </p:spPr>
        <p:txBody>
          <a:bodyPr wrap="square" lIns="0" tIns="0" rIns="0" bIns="0" rtlCol="0" anchor="t">
            <a:spAutoFit/>
          </a:bodyPr>
          <a:lstStyle/>
          <a:p>
            <a:pPr marL="171450" indent="-171450">
              <a:lnSpc>
                <a:spcPct val="150000"/>
              </a:lnSpc>
              <a:buFont typeface="Arial" panose="020B0604020202020204" pitchFamily="34" charset="0"/>
              <a:buChar char="•"/>
            </a:pPr>
            <a:r>
              <a:rPr lang="en-US" sz="1100">
                <a:solidFill>
                  <a:schemeClr val="tx1">
                    <a:lumMod val="75000"/>
                    <a:lumOff val="25000"/>
                  </a:schemeClr>
                </a:solidFill>
              </a:rPr>
              <a:t>Marks the Helper in the HelpersAvailable section in the database.</a:t>
            </a:r>
          </a:p>
          <a:p>
            <a:pPr marL="171450" indent="-171450">
              <a:lnSpc>
                <a:spcPct val="150000"/>
              </a:lnSpc>
              <a:buFont typeface="Arial" panose="020B0604020202020204" pitchFamily="34" charset="0"/>
              <a:buChar char="•"/>
            </a:pPr>
            <a:r>
              <a:rPr lang="en-US" sz="1100">
                <a:solidFill>
                  <a:schemeClr val="tx1">
                    <a:lumMod val="75000"/>
                    <a:lumOff val="25000"/>
                  </a:schemeClr>
                </a:solidFill>
              </a:rPr>
              <a:t>Listen to his own section at the database to see if it got assigned for any Requester</a:t>
            </a:r>
            <a:r>
              <a:rPr lang="he-IL" sz="1100">
                <a:solidFill>
                  <a:schemeClr val="tx1">
                    <a:lumMod val="75000"/>
                    <a:lumOff val="25000"/>
                  </a:schemeClr>
                </a:solidFill>
              </a:rPr>
              <a:t>:</a:t>
            </a:r>
            <a:endParaRPr lang="en-US" sz="1100">
              <a:solidFill>
                <a:schemeClr val="tx1">
                  <a:lumMod val="75000"/>
                  <a:lumOff val="25000"/>
                </a:schemeClr>
              </a:solidFill>
            </a:endParaRPr>
          </a:p>
          <a:p>
            <a:pPr marL="628650" lvl="1" indent="-171450">
              <a:lnSpc>
                <a:spcPct val="150000"/>
              </a:lnSpc>
              <a:buFont typeface="Arial" panose="020B0604020202020204" pitchFamily="34" charset="0"/>
              <a:buChar char="•"/>
            </a:pPr>
            <a:r>
              <a:rPr lang="en-US" sz="1100">
                <a:solidFill>
                  <a:schemeClr val="tx1">
                    <a:lumMod val="75000"/>
                    <a:lumOff val="25000"/>
                  </a:schemeClr>
                </a:solidFill>
              </a:rPr>
              <a:t>If it got assigned, Receives assigned helpers Information ,location as a map marker, sending its own live location coordinates and opens a chatroom between the two.</a:t>
            </a:r>
          </a:p>
          <a:p>
            <a:pPr marL="171450" indent="-171450">
              <a:lnSpc>
                <a:spcPct val="150000"/>
              </a:lnSpc>
              <a:buFont typeface="Arial" panose="020B0604020202020204" pitchFamily="34" charset="0"/>
              <a:buChar char="•"/>
            </a:pPr>
            <a:r>
              <a:rPr lang="en-US" sz="1100">
                <a:solidFill>
                  <a:schemeClr val="tx1">
                    <a:lumMod val="75000"/>
                    <a:lumOff val="25000"/>
                  </a:schemeClr>
                </a:solidFill>
              </a:rPr>
              <a:t>Hitting the Finish button finishes the current connection activity and removes all the runtime data from the database.</a:t>
            </a:r>
          </a:p>
        </p:txBody>
      </p:sp>
    </p:spTree>
    <p:extLst>
      <p:ext uri="{BB962C8B-B14F-4D97-AF65-F5344CB8AC3E}">
        <p14:creationId xmlns:p14="http://schemas.microsoft.com/office/powerpoint/2010/main" val="414070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theme/theme1.xml><?xml version="1.0" encoding="utf-8"?>
<a:theme xmlns:a="http://schemas.openxmlformats.org/drawingml/2006/main" name="Office Theme">
  <a:themeElements>
    <a:clrScheme name="Mobile">
      <a:dk1>
        <a:sysClr val="windowText" lastClr="000000"/>
      </a:dk1>
      <a:lt1>
        <a:sysClr val="window" lastClr="FFFFFF"/>
      </a:lt1>
      <a:dk2>
        <a:srgbClr val="44546A"/>
      </a:dk2>
      <a:lt2>
        <a:srgbClr val="E7E6E6"/>
      </a:lt2>
      <a:accent1>
        <a:srgbClr val="39BCF7"/>
      </a:accent1>
      <a:accent2>
        <a:srgbClr val="0978FF"/>
      </a:accent2>
      <a:accent3>
        <a:srgbClr val="0289F8"/>
      </a:accent3>
      <a:accent4>
        <a:srgbClr val="17B2D7"/>
      </a:accent4>
      <a:accent5>
        <a:srgbClr val="5419BD"/>
      </a:accent5>
      <a:accent6>
        <a:srgbClr val="275ACD"/>
      </a:accent6>
      <a:hlink>
        <a:srgbClr val="0563C1"/>
      </a:hlink>
      <a:folHlink>
        <a:srgbClr val="954F72"/>
      </a:folHlink>
    </a:clrScheme>
    <a:fontScheme name="Mobile">
      <a:majorFont>
        <a:latin typeface="Montserrat Black"/>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39034748D5E5F458A45D07EBD01CE18" ma:contentTypeVersion="9" ma:contentTypeDescription="Create a new document." ma:contentTypeScope="" ma:versionID="5b9b1f9f4e0e4b322e35d4ef28dc09ff">
  <xsd:schema xmlns:xsd="http://www.w3.org/2001/XMLSchema" xmlns:xs="http://www.w3.org/2001/XMLSchema" xmlns:p="http://schemas.microsoft.com/office/2006/metadata/properties" xmlns:ns3="9c5b07c5-666d-4538-9b50-7e2d6f153028" targetNamespace="http://schemas.microsoft.com/office/2006/metadata/properties" ma:root="true" ma:fieldsID="0b66c1da94bbcc1fd664712025dd1f4f" ns3:_="">
    <xsd:import namespace="9c5b07c5-666d-4538-9b50-7e2d6f15302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5b07c5-666d-4538-9b50-7e2d6f1530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118464-E8A5-44AC-B675-DF28DF131AF6}">
  <ds:schemaRefs>
    <ds:schemaRef ds:uri="9c5b07c5-666d-4538-9b50-7e2d6f1530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8EC4B9-7928-4997-8E0B-B2553E2E390B}">
  <ds:schemaRefs>
    <ds:schemaRef ds:uri="http://schemas.microsoft.com/sharepoint/v3/contenttype/forms"/>
  </ds:schemaRefs>
</ds:datastoreItem>
</file>

<file path=customXml/itemProps3.xml><?xml version="1.0" encoding="utf-8"?>
<ds:datastoreItem xmlns:ds="http://schemas.openxmlformats.org/officeDocument/2006/customXml" ds:itemID="{44A8932A-4AF3-4C85-A017-A30EAA67CF62}">
  <ds:schemaRefs>
    <ds:schemaRef ds:uri="9c5b07c5-666d-4538-9b50-7e2d6f1530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(16:9)</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GiantDesign</dc:creator>
  <cp:revision>2</cp:revision>
  <dcterms:created xsi:type="dcterms:W3CDTF">2019-10-12T12:05:27Z</dcterms:created>
  <dcterms:modified xsi:type="dcterms:W3CDTF">2021-12-27T13:28:03Z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0x010100439034748D5E5F458A45D07EBD01CE18</vt:lpwstr>
  </property>
</Properties>
</file>